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309" r:id="rId2"/>
    <p:sldId id="331" r:id="rId3"/>
    <p:sldId id="313" r:id="rId4"/>
    <p:sldId id="315" r:id="rId5"/>
    <p:sldId id="316" r:id="rId6"/>
    <p:sldId id="318" r:id="rId7"/>
    <p:sldId id="320" r:id="rId8"/>
    <p:sldId id="322" r:id="rId9"/>
    <p:sldId id="319" r:id="rId10"/>
    <p:sldId id="321" r:id="rId11"/>
    <p:sldId id="330" r:id="rId12"/>
    <p:sldId id="311" r:id="rId13"/>
    <p:sldId id="338" r:id="rId14"/>
    <p:sldId id="336" r:id="rId15"/>
    <p:sldId id="327" r:id="rId16"/>
    <p:sldId id="341" r:id="rId17"/>
    <p:sldId id="342" r:id="rId18"/>
    <p:sldId id="339" r:id="rId19"/>
    <p:sldId id="340" r:id="rId20"/>
    <p:sldId id="337" r:id="rId21"/>
    <p:sldId id="332" r:id="rId22"/>
    <p:sldId id="323" r:id="rId23"/>
    <p:sldId id="324" r:id="rId24"/>
    <p:sldId id="335" r:id="rId25"/>
    <p:sldId id="314" r:id="rId26"/>
  </p:sldIdLst>
  <p:sldSz cx="9144000" cy="6858000" type="screen4x3"/>
  <p:notesSz cx="7315200" cy="9601200"/>
  <p:defaultTextStyle>
    <a:defPPr>
      <a:defRPr lang="en-US"/>
    </a:defPPr>
    <a:lvl1pPr algn="l" rtl="0" fontAlgn="base">
      <a:spcBef>
        <a:spcPct val="0"/>
      </a:spcBef>
      <a:spcAft>
        <a:spcPct val="0"/>
      </a:spcAft>
      <a:defRPr sz="20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754">
          <p15:clr>
            <a:srgbClr val="A4A3A4"/>
          </p15:clr>
        </p15:guide>
        <p15:guide id="2" pos="2882">
          <p15:clr>
            <a:srgbClr val="A4A3A4"/>
          </p15:clr>
        </p15:guide>
      </p15:sldGuideLst>
    </p:ext>
    <p:ext uri="{2D200454-40CA-4A62-9FC3-DE9A4176ACB9}">
      <p15:notesGuideLst xmlns:p15="http://schemas.microsoft.com/office/powerpoint/2012/main">
        <p15:guide id="1" orient="horz" pos="3025">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00"/>
    <a:srgbClr val="FFFF00"/>
    <a:srgbClr val="CCFF33"/>
    <a:srgbClr val="CC0000"/>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84457"/>
  </p:normalViewPr>
  <p:slideViewPr>
    <p:cSldViewPr snapToGrid="0" showGuides="1">
      <p:cViewPr varScale="1">
        <p:scale>
          <a:sx n="106" d="100"/>
          <a:sy n="106" d="100"/>
        </p:scale>
        <p:origin x="2048" y="176"/>
      </p:cViewPr>
      <p:guideLst>
        <p:guide orient="horz" pos="754"/>
        <p:guide pos="2882"/>
      </p:guideLst>
    </p:cSldViewPr>
  </p:slideViewPr>
  <p:notesTextViewPr>
    <p:cViewPr>
      <p:scale>
        <a:sx n="100" d="100"/>
        <a:sy n="100" d="100"/>
      </p:scale>
      <p:origin x="0" y="0"/>
    </p:cViewPr>
  </p:notesTextViewPr>
  <p:sorterViewPr>
    <p:cViewPr>
      <p:scale>
        <a:sx n="80" d="100"/>
        <a:sy n="80" d="100"/>
      </p:scale>
      <p:origin x="0" y="0"/>
    </p:cViewPr>
  </p:sorterViewPr>
  <p:notesViewPr>
    <p:cSldViewPr snapToGrid="0" showGuides="1">
      <p:cViewPr varScale="1">
        <p:scale>
          <a:sx n="85" d="100"/>
          <a:sy n="85" d="100"/>
        </p:scale>
        <p:origin x="-1374" y="-96"/>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oleObject" Target="Chart%20in%20Microsoft%20Office%20PowerPoint"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5517219606990301"/>
          <c:y val="0.10659898477157401"/>
          <c:w val="0.79597589465487095"/>
          <c:h val="0.64467005076142103"/>
        </c:manualLayout>
      </c:layout>
      <c:scatterChart>
        <c:scatterStyle val="smoothMarker"/>
        <c:varyColors val="0"/>
        <c:ser>
          <c:idx val="0"/>
          <c:order val="0"/>
          <c:spPr>
            <a:ln w="38100">
              <a:solidFill>
                <a:srgbClr val="63AAFE"/>
              </a:solidFill>
              <a:prstDash val="solid"/>
            </a:ln>
          </c:spPr>
          <c:marker>
            <c:symbol val="diamond"/>
            <c:size val="9"/>
            <c:spPr>
              <a:solidFill>
                <a:srgbClr val="63AAFE"/>
              </a:solidFill>
              <a:ln>
                <a:solidFill>
                  <a:srgbClr val="63AAFE"/>
                </a:solidFill>
                <a:prstDash val="solid"/>
              </a:ln>
            </c:spPr>
          </c:marker>
          <c:xVal>
            <c:numRef>
              <c:f>'[Chart in Microsoft Office PowerPoint]EvsZ'!$B$4:$B$15</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xVal>
          <c:yVal>
            <c:numRef>
              <c:f>'[Chart in Microsoft Office PowerPoint]EvsZ'!$E$4:$E$15</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yVal>
          <c:smooth val="1"/>
          <c:extLst>
            <c:ext xmlns:c16="http://schemas.microsoft.com/office/drawing/2014/chart" uri="{C3380CC4-5D6E-409C-BE32-E72D297353CC}">
              <c16:uniqueId val="{00000000-2045-2D43-BC49-18B9834AC911}"/>
            </c:ext>
          </c:extLst>
        </c:ser>
        <c:ser>
          <c:idx val="1"/>
          <c:order val="1"/>
          <c:spPr>
            <a:ln w="38100">
              <a:solidFill>
                <a:srgbClr val="DD2D32"/>
              </a:solidFill>
              <a:prstDash val="solid"/>
            </a:ln>
          </c:spPr>
          <c:marker>
            <c:symbol val="square"/>
            <c:size val="9"/>
            <c:spPr>
              <a:solidFill>
                <a:srgbClr val="DD2D32"/>
              </a:solidFill>
              <a:ln>
                <a:solidFill>
                  <a:srgbClr val="DD2D32"/>
                </a:solidFill>
                <a:prstDash val="solid"/>
              </a:ln>
            </c:spPr>
          </c:marker>
          <c:xVal>
            <c:numRef>
              <c:f>'[Chart in Microsoft Office PowerPoint]EvsZ'!$B$4:$B$15</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xVal>
          <c:yVal>
            <c:numRef>
              <c:f>'[Chart in Microsoft Office PowerPoint]EvsZ'!$F$4:$F$15</c:f>
              <c:numCache>
                <c:formatCode>General</c:formatCode>
                <c:ptCount val="12"/>
                <c:pt idx="0">
                  <c:v>1</c:v>
                </c:pt>
                <c:pt idx="1">
                  <c:v>0.70710678118654802</c:v>
                </c:pt>
                <c:pt idx="2">
                  <c:v>0.57735026918962595</c:v>
                </c:pt>
                <c:pt idx="3">
                  <c:v>0.5</c:v>
                </c:pt>
                <c:pt idx="4">
                  <c:v>0.44721359549995798</c:v>
                </c:pt>
                <c:pt idx="5">
                  <c:v>0.40824829046386302</c:v>
                </c:pt>
                <c:pt idx="6">
                  <c:v>0.37796447300922698</c:v>
                </c:pt>
                <c:pt idx="7">
                  <c:v>0.35355339059327401</c:v>
                </c:pt>
                <c:pt idx="8">
                  <c:v>0.33333333333333298</c:v>
                </c:pt>
                <c:pt idx="9">
                  <c:v>0.316227766016838</c:v>
                </c:pt>
                <c:pt idx="10">
                  <c:v>0.30151134457776402</c:v>
                </c:pt>
                <c:pt idx="11">
                  <c:v>0.28867513459481298</c:v>
                </c:pt>
              </c:numCache>
            </c:numRef>
          </c:yVal>
          <c:smooth val="1"/>
          <c:extLst>
            <c:ext xmlns:c16="http://schemas.microsoft.com/office/drawing/2014/chart" uri="{C3380CC4-5D6E-409C-BE32-E72D297353CC}">
              <c16:uniqueId val="{00000001-2045-2D43-BC49-18B9834AC911}"/>
            </c:ext>
          </c:extLst>
        </c:ser>
        <c:dLbls>
          <c:showLegendKey val="0"/>
          <c:showVal val="0"/>
          <c:showCatName val="0"/>
          <c:showSerName val="0"/>
          <c:showPercent val="0"/>
          <c:showBubbleSize val="0"/>
        </c:dLbls>
        <c:axId val="-2134305208"/>
        <c:axId val="2082360232"/>
      </c:scatterChart>
      <c:valAx>
        <c:axId val="-2134305208"/>
        <c:scaling>
          <c:orientation val="minMax"/>
          <c:max val="12"/>
          <c:min val="1"/>
        </c:scaling>
        <c:delete val="0"/>
        <c:axPos val="b"/>
        <c:title>
          <c:tx>
            <c:rich>
              <a:bodyPr/>
              <a:lstStyle/>
              <a:p>
                <a:pPr>
                  <a:defRPr/>
                </a:pPr>
                <a:r>
                  <a:rPr lang="en-US"/>
                  <a:t>Coordination Number (Z)</a:t>
                </a:r>
              </a:p>
            </c:rich>
          </c:tx>
          <c:layout>
            <c:manualLayout>
              <c:xMode val="edge"/>
              <c:yMode val="edge"/>
              <c:x val="0.37930981261531799"/>
              <c:y val="0.85786802030456799"/>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a:pPr>
            <a:endParaRPr lang="en-US"/>
          </a:p>
        </c:txPr>
        <c:crossAx val="2082360232"/>
        <c:crosses val="autoZero"/>
        <c:crossBetween val="midCat"/>
        <c:majorUnit val="1"/>
      </c:valAx>
      <c:valAx>
        <c:axId val="2082360232"/>
        <c:scaling>
          <c:orientation val="minMax"/>
        </c:scaling>
        <c:delete val="0"/>
        <c:axPos val="l"/>
        <c:title>
          <c:tx>
            <c:rich>
              <a:bodyPr/>
              <a:lstStyle/>
              <a:p>
                <a:pPr>
                  <a:defRPr/>
                </a:pPr>
                <a:r>
                  <a:rPr lang="en-US"/>
                  <a:t>Effective Bond Strength</a:t>
                </a:r>
              </a:p>
            </c:rich>
          </c:tx>
          <c:layout>
            <c:manualLayout>
              <c:xMode val="edge"/>
              <c:yMode val="edge"/>
              <c:x val="3.7356269424235797E-2"/>
              <c:y val="0.13705583756345199"/>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a:pPr>
            <a:endParaRPr lang="en-US"/>
          </a:p>
        </c:txPr>
        <c:crossAx val="-2134305208"/>
        <c:crosses val="autoZero"/>
        <c:crossBetween val="midCat"/>
      </c:valAx>
      <c:spPr>
        <a:noFill/>
        <a:ln w="12700">
          <a:solidFill>
            <a:srgbClr val="808080"/>
          </a:solidFill>
          <a:prstDash val="solid"/>
        </a:ln>
      </c:spPr>
    </c:plotArea>
    <c:plotVisOnly val="1"/>
    <c:dispBlanksAs val="gap"/>
    <c:showDLblsOverMax val="0"/>
  </c:chart>
  <c:spPr>
    <a:solidFill>
      <a:srgbClr val="FFFFFF"/>
    </a:solidFill>
    <a:ln w="9525">
      <a:noFill/>
    </a:ln>
  </c:spPr>
  <c:txPr>
    <a:bodyPr/>
    <a:lstStyle/>
    <a:p>
      <a:pPr>
        <a:defRPr sz="1800" b="0" i="0" u="none" strike="noStrike" baseline="0">
          <a:solidFill>
            <a:srgbClr val="000000"/>
          </a:solidFill>
          <a:latin typeface="Arial"/>
          <a:ea typeface="Arial"/>
          <a:cs typeface="Arial"/>
        </a:defRPr>
      </a:pPr>
      <a:endParaRPr lang="en-U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323" tIns="48161" rIns="96323" bIns="48161" numCol="1" anchor="t" anchorCtr="0" compatLnSpc="1">
            <a:prstTxWarp prst="textNoShape">
              <a:avLst/>
            </a:prstTxWarp>
          </a:bodyPr>
          <a:lstStyle>
            <a:lvl1pPr defTabSz="963613">
              <a:defRPr sz="1300"/>
            </a:lvl1pPr>
          </a:lstStyle>
          <a:p>
            <a:pPr>
              <a:defRPr/>
            </a:pPr>
            <a:endParaRPr lang="en-US"/>
          </a:p>
        </p:txBody>
      </p:sp>
      <p:sp>
        <p:nvSpPr>
          <p:cNvPr id="34819"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6323" tIns="48161" rIns="96323" bIns="48161" numCol="1" anchor="t" anchorCtr="0" compatLnSpc="1">
            <a:prstTxWarp prst="textNoShape">
              <a:avLst/>
            </a:prstTxWarp>
          </a:bodyPr>
          <a:lstStyle>
            <a:lvl1pPr algn="r" defTabSz="963613">
              <a:defRPr sz="1300"/>
            </a:lvl1pPr>
          </a:lstStyle>
          <a:p>
            <a:pPr>
              <a:defRPr/>
            </a:pPr>
            <a:endParaRPr lang="en-US"/>
          </a:p>
        </p:txBody>
      </p:sp>
      <p:sp>
        <p:nvSpPr>
          <p:cNvPr id="34820"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6323" tIns="48161" rIns="96323" bIns="48161" numCol="1" anchor="b" anchorCtr="0" compatLnSpc="1">
            <a:prstTxWarp prst="textNoShape">
              <a:avLst/>
            </a:prstTxWarp>
          </a:bodyPr>
          <a:lstStyle>
            <a:lvl1pPr defTabSz="963613">
              <a:defRPr sz="1300"/>
            </a:lvl1pPr>
          </a:lstStyle>
          <a:p>
            <a:pPr>
              <a:defRPr/>
            </a:pPr>
            <a:endParaRPr lang="en-US"/>
          </a:p>
        </p:txBody>
      </p:sp>
      <p:sp>
        <p:nvSpPr>
          <p:cNvPr id="34821"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6323" tIns="48161" rIns="96323" bIns="48161" numCol="1" anchor="b" anchorCtr="0" compatLnSpc="1">
            <a:prstTxWarp prst="textNoShape">
              <a:avLst/>
            </a:prstTxWarp>
          </a:bodyPr>
          <a:lstStyle>
            <a:lvl1pPr algn="r" defTabSz="963613">
              <a:defRPr sz="1300"/>
            </a:lvl1pPr>
          </a:lstStyle>
          <a:p>
            <a:pPr>
              <a:defRPr/>
            </a:pPr>
            <a:fld id="{071A10B7-F750-2A4F-AA29-5A2D510FACC5}" type="slidenum">
              <a:rPr lang="en-US"/>
              <a:pPr>
                <a:defRPr/>
              </a:pPr>
              <a:t>‹#›</a:t>
            </a:fld>
            <a:endParaRPr lang="en-US"/>
          </a:p>
        </p:txBody>
      </p:sp>
    </p:spTree>
    <p:extLst>
      <p:ext uri="{BB962C8B-B14F-4D97-AF65-F5344CB8AC3E}">
        <p14:creationId xmlns:p14="http://schemas.microsoft.com/office/powerpoint/2010/main" val="39457766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323" tIns="48161" rIns="96323" bIns="48161" numCol="1" anchor="t" anchorCtr="0" compatLnSpc="1">
            <a:prstTxWarp prst="textNoShape">
              <a:avLst/>
            </a:prstTxWarp>
          </a:bodyPr>
          <a:lstStyle>
            <a:lvl1pPr defTabSz="963613">
              <a:defRPr sz="1300"/>
            </a:lvl1pPr>
          </a:lstStyle>
          <a:p>
            <a:pPr>
              <a:defRPr/>
            </a:pPr>
            <a:endParaRPr lang="en-US"/>
          </a:p>
        </p:txBody>
      </p:sp>
      <p:sp>
        <p:nvSpPr>
          <p:cNvPr id="3379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6323" tIns="48161" rIns="96323" bIns="48161" numCol="1" anchor="t" anchorCtr="0" compatLnSpc="1">
            <a:prstTxWarp prst="textNoShape">
              <a:avLst/>
            </a:prstTxWarp>
          </a:bodyPr>
          <a:lstStyle>
            <a:lvl1pPr algn="r" defTabSz="963613">
              <a:defRPr sz="1300"/>
            </a:lvl1pPr>
          </a:lstStyle>
          <a:p>
            <a:pPr>
              <a:defRPr/>
            </a:pPr>
            <a:endParaRPr lang="en-US"/>
          </a:p>
        </p:txBody>
      </p:sp>
      <p:sp>
        <p:nvSpPr>
          <p:cNvPr id="153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323" tIns="48161" rIns="96323" bIns="4816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379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6323" tIns="48161" rIns="96323" bIns="48161" numCol="1" anchor="b" anchorCtr="0" compatLnSpc="1">
            <a:prstTxWarp prst="textNoShape">
              <a:avLst/>
            </a:prstTxWarp>
          </a:bodyPr>
          <a:lstStyle>
            <a:lvl1pPr defTabSz="963613">
              <a:defRPr sz="1300"/>
            </a:lvl1pPr>
          </a:lstStyle>
          <a:p>
            <a:pPr>
              <a:defRPr/>
            </a:pPr>
            <a:endParaRPr lang="en-US"/>
          </a:p>
        </p:txBody>
      </p:sp>
      <p:sp>
        <p:nvSpPr>
          <p:cNvPr id="3379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6323" tIns="48161" rIns="96323" bIns="48161" numCol="1" anchor="b" anchorCtr="0" compatLnSpc="1">
            <a:prstTxWarp prst="textNoShape">
              <a:avLst/>
            </a:prstTxWarp>
          </a:bodyPr>
          <a:lstStyle>
            <a:lvl1pPr algn="r" defTabSz="963613">
              <a:defRPr sz="1300"/>
            </a:lvl1pPr>
          </a:lstStyle>
          <a:p>
            <a:pPr>
              <a:defRPr/>
            </a:pPr>
            <a:fld id="{F78C3EB6-AE0D-C543-A550-5F43461BD54B}" type="slidenum">
              <a:rPr lang="en-US"/>
              <a:pPr>
                <a:defRPr/>
              </a:pPr>
              <a:t>‹#›</a:t>
            </a:fld>
            <a:endParaRPr lang="en-US"/>
          </a:p>
        </p:txBody>
      </p:sp>
    </p:spTree>
    <p:extLst>
      <p:ext uri="{BB962C8B-B14F-4D97-AF65-F5344CB8AC3E}">
        <p14:creationId xmlns:p14="http://schemas.microsoft.com/office/powerpoint/2010/main" val="378775342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Term_(logic)" TargetMode="External"/><Relationship Id="rId7" Type="http://schemas.openxmlformats.org/officeDocument/2006/relationships/hyperlink" Target="https://en.wikipedia.org/wiki/Electrostatic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Van_der_Waals_force" TargetMode="External"/><Relationship Id="rId5" Type="http://schemas.openxmlformats.org/officeDocument/2006/relationships/hyperlink" Target="https://en.wikipedia.org/wiki/Fourier_series" TargetMode="External"/><Relationship Id="rId4" Type="http://schemas.openxmlformats.org/officeDocument/2006/relationships/hyperlink" Target="https://en.wikipedia.org/wiki/Summatio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3613" eaLnBrk="0" hangingPunct="0">
              <a:defRPr sz="2000">
                <a:solidFill>
                  <a:schemeClr val="tx1"/>
                </a:solidFill>
                <a:latin typeface="Arial" charset="0"/>
                <a:ea typeface="ＭＳ Ｐゴシック" charset="0"/>
                <a:cs typeface="ＭＳ Ｐゴシック" charset="0"/>
              </a:defRPr>
            </a:lvl1pPr>
            <a:lvl2pPr marL="742950" indent="-285750" defTabSz="963613" eaLnBrk="0" hangingPunct="0">
              <a:defRPr sz="2000">
                <a:solidFill>
                  <a:schemeClr val="tx1"/>
                </a:solidFill>
                <a:latin typeface="Arial" charset="0"/>
                <a:ea typeface="ＭＳ Ｐゴシック" charset="0"/>
              </a:defRPr>
            </a:lvl2pPr>
            <a:lvl3pPr marL="1143000" indent="-228600" defTabSz="963613" eaLnBrk="0" hangingPunct="0">
              <a:defRPr sz="2000">
                <a:solidFill>
                  <a:schemeClr val="tx1"/>
                </a:solidFill>
                <a:latin typeface="Arial" charset="0"/>
                <a:ea typeface="ＭＳ Ｐゴシック" charset="0"/>
              </a:defRPr>
            </a:lvl3pPr>
            <a:lvl4pPr marL="1600200" indent="-228600" defTabSz="963613" eaLnBrk="0" hangingPunct="0">
              <a:defRPr sz="2000">
                <a:solidFill>
                  <a:schemeClr val="tx1"/>
                </a:solidFill>
                <a:latin typeface="Arial" charset="0"/>
                <a:ea typeface="ＭＳ Ｐゴシック" charset="0"/>
              </a:defRPr>
            </a:lvl4pPr>
            <a:lvl5pPr marL="2057400" indent="-228600" defTabSz="963613" eaLnBrk="0" hangingPunct="0">
              <a:defRPr sz="2000">
                <a:solidFill>
                  <a:schemeClr val="tx1"/>
                </a:solidFill>
                <a:latin typeface="Arial" charset="0"/>
                <a:ea typeface="ＭＳ Ｐゴシック" charset="0"/>
              </a:defRPr>
            </a:lvl5pPr>
            <a:lvl6pPr marL="2514600" indent="-228600" defTabSz="963613" eaLnBrk="0" fontAlgn="base" hangingPunct="0">
              <a:spcBef>
                <a:spcPct val="0"/>
              </a:spcBef>
              <a:spcAft>
                <a:spcPct val="0"/>
              </a:spcAft>
              <a:defRPr sz="2000">
                <a:solidFill>
                  <a:schemeClr val="tx1"/>
                </a:solidFill>
                <a:latin typeface="Arial" charset="0"/>
                <a:ea typeface="ＭＳ Ｐゴシック" charset="0"/>
              </a:defRPr>
            </a:lvl6pPr>
            <a:lvl7pPr marL="2971800" indent="-228600" defTabSz="963613" eaLnBrk="0" fontAlgn="base" hangingPunct="0">
              <a:spcBef>
                <a:spcPct val="0"/>
              </a:spcBef>
              <a:spcAft>
                <a:spcPct val="0"/>
              </a:spcAft>
              <a:defRPr sz="2000">
                <a:solidFill>
                  <a:schemeClr val="tx1"/>
                </a:solidFill>
                <a:latin typeface="Arial" charset="0"/>
                <a:ea typeface="ＭＳ Ｐゴシック" charset="0"/>
              </a:defRPr>
            </a:lvl7pPr>
            <a:lvl8pPr marL="3429000" indent="-228600" defTabSz="963613" eaLnBrk="0" fontAlgn="base" hangingPunct="0">
              <a:spcBef>
                <a:spcPct val="0"/>
              </a:spcBef>
              <a:spcAft>
                <a:spcPct val="0"/>
              </a:spcAft>
              <a:defRPr sz="2000">
                <a:solidFill>
                  <a:schemeClr val="tx1"/>
                </a:solidFill>
                <a:latin typeface="Arial" charset="0"/>
                <a:ea typeface="ＭＳ Ｐゴシック" charset="0"/>
              </a:defRPr>
            </a:lvl8pPr>
            <a:lvl9pPr marL="3886200" indent="-228600" defTabSz="963613"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E34425FE-25BB-8443-B59F-3BB9B36C929F}" type="slidenum">
              <a:rPr lang="en-US" sz="1300"/>
              <a:pPr eaLnBrk="1" hangingPunct="1"/>
              <a:t>1</a:t>
            </a:fld>
            <a:endParaRPr lang="en-US" sz="130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3613" eaLnBrk="0" hangingPunct="0">
              <a:defRPr sz="2000">
                <a:solidFill>
                  <a:schemeClr val="tx1"/>
                </a:solidFill>
                <a:latin typeface="Arial" charset="0"/>
                <a:ea typeface="ＭＳ Ｐゴシック" charset="0"/>
                <a:cs typeface="ＭＳ Ｐゴシック" charset="0"/>
              </a:defRPr>
            </a:lvl1pPr>
            <a:lvl2pPr marL="742950" indent="-285750" defTabSz="963613" eaLnBrk="0" hangingPunct="0">
              <a:defRPr sz="2000">
                <a:solidFill>
                  <a:schemeClr val="tx1"/>
                </a:solidFill>
                <a:latin typeface="Arial" charset="0"/>
                <a:ea typeface="ＭＳ Ｐゴシック" charset="0"/>
              </a:defRPr>
            </a:lvl2pPr>
            <a:lvl3pPr marL="1143000" indent="-228600" defTabSz="963613" eaLnBrk="0" hangingPunct="0">
              <a:defRPr sz="2000">
                <a:solidFill>
                  <a:schemeClr val="tx1"/>
                </a:solidFill>
                <a:latin typeface="Arial" charset="0"/>
                <a:ea typeface="ＭＳ Ｐゴシック" charset="0"/>
              </a:defRPr>
            </a:lvl3pPr>
            <a:lvl4pPr marL="1600200" indent="-228600" defTabSz="963613" eaLnBrk="0" hangingPunct="0">
              <a:defRPr sz="2000">
                <a:solidFill>
                  <a:schemeClr val="tx1"/>
                </a:solidFill>
                <a:latin typeface="Arial" charset="0"/>
                <a:ea typeface="ＭＳ Ｐゴシック" charset="0"/>
              </a:defRPr>
            </a:lvl4pPr>
            <a:lvl5pPr marL="2057400" indent="-228600" defTabSz="963613" eaLnBrk="0" hangingPunct="0">
              <a:defRPr sz="2000">
                <a:solidFill>
                  <a:schemeClr val="tx1"/>
                </a:solidFill>
                <a:latin typeface="Arial" charset="0"/>
                <a:ea typeface="ＭＳ Ｐゴシック" charset="0"/>
              </a:defRPr>
            </a:lvl5pPr>
            <a:lvl6pPr marL="2514600" indent="-228600" defTabSz="963613" eaLnBrk="0" fontAlgn="base" hangingPunct="0">
              <a:spcBef>
                <a:spcPct val="0"/>
              </a:spcBef>
              <a:spcAft>
                <a:spcPct val="0"/>
              </a:spcAft>
              <a:defRPr sz="2000">
                <a:solidFill>
                  <a:schemeClr val="tx1"/>
                </a:solidFill>
                <a:latin typeface="Arial" charset="0"/>
                <a:ea typeface="ＭＳ Ｐゴシック" charset="0"/>
              </a:defRPr>
            </a:lvl6pPr>
            <a:lvl7pPr marL="2971800" indent="-228600" defTabSz="963613" eaLnBrk="0" fontAlgn="base" hangingPunct="0">
              <a:spcBef>
                <a:spcPct val="0"/>
              </a:spcBef>
              <a:spcAft>
                <a:spcPct val="0"/>
              </a:spcAft>
              <a:defRPr sz="2000">
                <a:solidFill>
                  <a:schemeClr val="tx1"/>
                </a:solidFill>
                <a:latin typeface="Arial" charset="0"/>
                <a:ea typeface="ＭＳ Ｐゴシック" charset="0"/>
              </a:defRPr>
            </a:lvl7pPr>
            <a:lvl8pPr marL="3429000" indent="-228600" defTabSz="963613" eaLnBrk="0" fontAlgn="base" hangingPunct="0">
              <a:spcBef>
                <a:spcPct val="0"/>
              </a:spcBef>
              <a:spcAft>
                <a:spcPct val="0"/>
              </a:spcAft>
              <a:defRPr sz="2000">
                <a:solidFill>
                  <a:schemeClr val="tx1"/>
                </a:solidFill>
                <a:latin typeface="Arial" charset="0"/>
                <a:ea typeface="ＭＳ Ｐゴシック" charset="0"/>
              </a:defRPr>
            </a:lvl8pPr>
            <a:lvl9pPr marL="3886200" indent="-228600" defTabSz="963613"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3645613D-96B1-594A-848A-AACEC0B0020A}" type="slidenum">
              <a:rPr lang="en-US" sz="1300"/>
              <a:pPr eaLnBrk="1" hangingPunct="1"/>
              <a:t>12</a:t>
            </a:fld>
            <a:endParaRPr lang="en-US" sz="13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02122"/>
                </a:solidFill>
                <a:effectLst/>
                <a:latin typeface="Arial" panose="020B0604020202020204" pitchFamily="34" charset="0"/>
              </a:rPr>
              <a:t>The meanings of right hand side </a:t>
            </a:r>
            <a:r>
              <a:rPr lang="en-US" b="0" i="0" u="none" strike="noStrike" dirty="0">
                <a:solidFill>
                  <a:srgbClr val="202122"/>
                </a:solidFill>
                <a:effectLst/>
                <a:latin typeface="Arial" panose="020B0604020202020204" pitchFamily="34" charset="0"/>
                <a:hlinkClick r:id="rId3" tooltip="Term (logic)"/>
              </a:rPr>
              <a:t>terms</a:t>
            </a:r>
            <a:r>
              <a:rPr lang="en-US" b="0" i="0" dirty="0">
                <a:solidFill>
                  <a:srgbClr val="202122"/>
                </a:solidFill>
                <a:effectLst/>
                <a:latin typeface="Arial" panose="020B0604020202020204" pitchFamily="34" charset="0"/>
              </a:rPr>
              <a:t> are:</a:t>
            </a:r>
          </a:p>
          <a:p>
            <a:pPr algn="l">
              <a:buFont typeface="Arial" panose="020B0604020202020204" pitchFamily="34" charset="0"/>
              <a:buChar char="•"/>
            </a:pPr>
            <a:r>
              <a:rPr lang="en-US" b="0" i="0" dirty="0">
                <a:solidFill>
                  <a:srgbClr val="202122"/>
                </a:solidFill>
                <a:effectLst/>
                <a:latin typeface="Arial" panose="020B0604020202020204" pitchFamily="34" charset="0"/>
              </a:rPr>
              <a:t>First term (</a:t>
            </a:r>
            <a:r>
              <a:rPr lang="en-US" b="0" i="0" u="none" strike="noStrike" dirty="0">
                <a:solidFill>
                  <a:srgbClr val="202122"/>
                </a:solidFill>
                <a:effectLst/>
                <a:latin typeface="Arial" panose="020B0604020202020204" pitchFamily="34" charset="0"/>
                <a:hlinkClick r:id="rId4" tooltip="Summation"/>
              </a:rPr>
              <a:t>summing</a:t>
            </a:r>
            <a:r>
              <a:rPr lang="en-US" b="0" i="0" dirty="0">
                <a:solidFill>
                  <a:srgbClr val="202122"/>
                </a:solidFill>
                <a:effectLst/>
                <a:latin typeface="Arial" panose="020B0604020202020204" pitchFamily="34" charset="0"/>
              </a:rPr>
              <a:t> over bonds): represents the energy between covalently bonded atoms. This harmonic (ideal spring) force is a good approximation near the equilibrium bond length, but becomes increasingly poor as atoms separate.</a:t>
            </a:r>
          </a:p>
          <a:p>
            <a:pPr algn="l">
              <a:buFont typeface="Arial" panose="020B0604020202020204" pitchFamily="34" charset="0"/>
              <a:buChar char="•"/>
            </a:pPr>
            <a:r>
              <a:rPr lang="en-US" b="0" i="0" dirty="0">
                <a:solidFill>
                  <a:srgbClr val="202122"/>
                </a:solidFill>
                <a:effectLst/>
                <a:latin typeface="Arial" panose="020B0604020202020204" pitchFamily="34" charset="0"/>
              </a:rPr>
              <a:t>Second term (summing over angles): represents the energy due to the geometry of electron orbitals involved in covalent bonding.</a:t>
            </a:r>
          </a:p>
          <a:p>
            <a:pPr algn="l">
              <a:buFont typeface="Arial" panose="020B0604020202020204" pitchFamily="34" charset="0"/>
              <a:buChar char="•"/>
            </a:pPr>
            <a:r>
              <a:rPr lang="en-US" b="0" i="0" dirty="0">
                <a:solidFill>
                  <a:srgbClr val="202122"/>
                </a:solidFill>
                <a:effectLst/>
                <a:latin typeface="Arial" panose="020B0604020202020204" pitchFamily="34" charset="0"/>
              </a:rPr>
              <a:t>Third term (summing over torsions): represents the energy for twisting a bond due to bond order (e.g., double bonds) and neighboring bonds or lone pairs of electrons. One bond may have more than one of these terms, such that the total torsional energy is expressed as a </a:t>
            </a:r>
            <a:r>
              <a:rPr lang="en-US" b="0" i="0" u="none" strike="noStrike" dirty="0">
                <a:solidFill>
                  <a:srgbClr val="202122"/>
                </a:solidFill>
                <a:effectLst/>
                <a:latin typeface="Arial" panose="020B0604020202020204" pitchFamily="34" charset="0"/>
                <a:hlinkClick r:id="rId5" tooltip="Fourier series"/>
              </a:rPr>
              <a:t>Fourier series</a:t>
            </a:r>
            <a:r>
              <a:rPr lang="en-US" b="0" i="0" dirty="0">
                <a:solidFill>
                  <a:srgbClr val="202122"/>
                </a:solidFill>
                <a:effectLst/>
                <a:latin typeface="Arial" panose="020B0604020202020204" pitchFamily="34" charset="0"/>
              </a:rPr>
              <a:t>.</a:t>
            </a:r>
          </a:p>
          <a:p>
            <a:pPr algn="l">
              <a:buFont typeface="Arial" panose="020B0604020202020204" pitchFamily="34" charset="0"/>
              <a:buChar char="•"/>
            </a:pPr>
            <a:r>
              <a:rPr lang="en-US" b="0" i="0" dirty="0">
                <a:solidFill>
                  <a:srgbClr val="202122"/>
                </a:solidFill>
                <a:effectLst/>
                <a:latin typeface="Arial" panose="020B0604020202020204" pitchFamily="34" charset="0"/>
              </a:rPr>
              <a:t>Fourth term (double summation over </a:t>
            </a:r>
            <a:r>
              <a:rPr lang="en-US" b="0" i="0" dirty="0" err="1">
                <a:solidFill>
                  <a:srgbClr val="202122"/>
                </a:solidFill>
                <a:effectLst/>
                <a:latin typeface="Arial" panose="020B0604020202020204" pitchFamily="34" charset="0"/>
              </a:rPr>
              <a:t>i</a:t>
            </a:r>
            <a:r>
              <a:rPr lang="en-US" b="0" i="0" dirty="0">
                <a:solidFill>
                  <a:srgbClr val="202122"/>
                </a:solidFill>
                <a:effectLst/>
                <a:latin typeface="Arial" panose="020B0604020202020204" pitchFamily="34" charset="0"/>
              </a:rPr>
              <a:t> and j): represents the non-bonded energy between all atom pairs, which can be decomposed into </a:t>
            </a:r>
            <a:r>
              <a:rPr lang="en-US" b="0" i="0" u="none" strike="noStrike" dirty="0">
                <a:solidFill>
                  <a:srgbClr val="202122"/>
                </a:solidFill>
                <a:effectLst/>
                <a:latin typeface="Arial" panose="020B0604020202020204" pitchFamily="34" charset="0"/>
                <a:hlinkClick r:id="rId6" tooltip="Van der Waals force"/>
              </a:rPr>
              <a:t>van der Waals</a:t>
            </a:r>
            <a:r>
              <a:rPr lang="en-US" b="0" i="0" dirty="0">
                <a:solidFill>
                  <a:srgbClr val="202122"/>
                </a:solidFill>
                <a:effectLst/>
                <a:latin typeface="Arial" panose="020B0604020202020204" pitchFamily="34" charset="0"/>
              </a:rPr>
              <a:t> (first term of summation) and </a:t>
            </a:r>
            <a:r>
              <a:rPr lang="en-US" b="0" i="0" u="none" strike="noStrike" dirty="0">
                <a:solidFill>
                  <a:srgbClr val="202122"/>
                </a:solidFill>
                <a:effectLst/>
                <a:latin typeface="Arial" panose="020B0604020202020204" pitchFamily="34" charset="0"/>
                <a:hlinkClick r:id="rId7" tooltip="Electrostatics"/>
              </a:rPr>
              <a:t>electrostatic</a:t>
            </a:r>
            <a:r>
              <a:rPr lang="en-US" b="0" i="0" dirty="0">
                <a:solidFill>
                  <a:srgbClr val="202122"/>
                </a:solidFill>
                <a:effectLst/>
                <a:latin typeface="Arial" panose="020B0604020202020204" pitchFamily="34" charset="0"/>
              </a:rPr>
              <a:t> (second term of summation) energies.</a:t>
            </a:r>
          </a:p>
          <a:p>
            <a:pPr algn="l"/>
            <a:r>
              <a:rPr lang="en-US" b="0" i="0" dirty="0">
                <a:solidFill>
                  <a:srgbClr val="202122"/>
                </a:solidFill>
                <a:effectLst/>
                <a:latin typeface="Arial" panose="020B0604020202020204" pitchFamily="34" charset="0"/>
              </a:rPr>
              <a:t>The form of the van der Waals energy is calculated using the equilibrium distance (rij0) and well depth (</a:t>
            </a:r>
            <a:r>
              <a:rPr lang="el-GR" b="0" i="0" dirty="0">
                <a:solidFill>
                  <a:srgbClr val="202122"/>
                </a:solidFill>
                <a:effectLst/>
                <a:latin typeface="Arial" panose="020B0604020202020204" pitchFamily="34" charset="0"/>
              </a:rPr>
              <a:t>ϵ). </a:t>
            </a:r>
            <a:r>
              <a:rPr lang="en-US" b="0" i="0" dirty="0">
                <a:solidFill>
                  <a:srgbClr val="202122"/>
                </a:solidFill>
                <a:effectLst/>
                <a:latin typeface="Arial" panose="020B0604020202020204" pitchFamily="34" charset="0"/>
              </a:rPr>
              <a:t>The factor of 2 ensures that the equilibrium distance is rij0. The energy is sometimes reformulated in terms of </a:t>
            </a:r>
            <a:r>
              <a:rPr lang="el-GR" b="0" i="0" dirty="0">
                <a:solidFill>
                  <a:srgbClr val="202122"/>
                </a:solidFill>
                <a:effectLst/>
                <a:latin typeface="Arial" panose="020B0604020202020204" pitchFamily="34" charset="0"/>
              </a:rPr>
              <a:t>σ, </a:t>
            </a:r>
            <a:r>
              <a:rPr lang="en-US" b="0" i="0" dirty="0">
                <a:solidFill>
                  <a:srgbClr val="202122"/>
                </a:solidFill>
                <a:effectLst/>
                <a:latin typeface="Arial" panose="020B0604020202020204" pitchFamily="34" charset="0"/>
              </a:rPr>
              <a:t>where rij0=21/6(</a:t>
            </a:r>
            <a:r>
              <a:rPr lang="el-GR" b="0" i="0" dirty="0">
                <a:solidFill>
                  <a:srgbClr val="202122"/>
                </a:solidFill>
                <a:effectLst/>
                <a:latin typeface="Arial" panose="020B0604020202020204" pitchFamily="34" charset="0"/>
              </a:rPr>
              <a:t>σ), </a:t>
            </a:r>
            <a:r>
              <a:rPr lang="en-US" b="0" i="0" dirty="0">
                <a:solidFill>
                  <a:srgbClr val="202122"/>
                </a:solidFill>
                <a:effectLst/>
                <a:latin typeface="Arial" panose="020B0604020202020204" pitchFamily="34" charset="0"/>
              </a:rPr>
              <a:t>as used e.g. in the implementation of the softcore potentials.</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The CHARMM force field also includes an improper term accounting for out-of-plane bending (which applies to any set of four atoms that are not successively bonded), where k</a:t>
            </a:r>
            <a:r>
              <a:rPr lang="el-GR" b="0" i="0" dirty="0">
                <a:solidFill>
                  <a:srgbClr val="202122"/>
                </a:solidFill>
                <a:effectLst/>
                <a:latin typeface="Arial" panose="020B0604020202020204" pitchFamily="34" charset="0"/>
              </a:rPr>
              <a:t>ω </a:t>
            </a:r>
            <a:r>
              <a:rPr lang="en-US" b="0" i="0" dirty="0">
                <a:solidFill>
                  <a:srgbClr val="202122"/>
                </a:solidFill>
                <a:effectLst/>
                <a:latin typeface="Arial" panose="020B0604020202020204" pitchFamily="34" charset="0"/>
              </a:rPr>
              <a:t>is the force constant and </a:t>
            </a:r>
            <a:r>
              <a:rPr lang="el-GR" b="0" i="0" dirty="0">
                <a:solidFill>
                  <a:srgbClr val="202122"/>
                </a:solidFill>
                <a:effectLst/>
                <a:latin typeface="Arial" panose="020B0604020202020204" pitchFamily="34" charset="0"/>
              </a:rPr>
              <a:t>ω−ω0 </a:t>
            </a:r>
            <a:r>
              <a:rPr lang="en-US" b="0" i="0" dirty="0">
                <a:solidFill>
                  <a:srgbClr val="202122"/>
                </a:solidFill>
                <a:effectLst/>
                <a:latin typeface="Arial" panose="020B0604020202020204" pitchFamily="34" charset="0"/>
              </a:rPr>
              <a:t>is the out-of-plane angle. </a:t>
            </a:r>
          </a:p>
          <a:p>
            <a:r>
              <a:rPr lang="en-US" b="0" i="0" dirty="0">
                <a:solidFill>
                  <a:srgbClr val="202122"/>
                </a:solidFill>
                <a:effectLst/>
                <a:latin typeface="Arial" panose="020B0604020202020204" pitchFamily="34" charset="0"/>
              </a:rPr>
              <a:t>The Urey-Bradley term is a cross-term that accounts for 1,3 nonbonded interactions not accounted for by the bond and angle terms; </a:t>
            </a:r>
            <a:r>
              <a:rPr lang="en-US" b="0" i="0" dirty="0" err="1">
                <a:solidFill>
                  <a:srgbClr val="202122"/>
                </a:solidFill>
                <a:effectLst/>
                <a:latin typeface="Arial" panose="020B0604020202020204" pitchFamily="34" charset="0"/>
              </a:rPr>
              <a:t>ku</a:t>
            </a:r>
            <a:r>
              <a:rPr lang="en-US" b="0" i="0" dirty="0">
                <a:solidFill>
                  <a:srgbClr val="202122"/>
                </a:solidFill>
                <a:effectLst/>
                <a:latin typeface="Arial" panose="020B0604020202020204" pitchFamily="34" charset="0"/>
              </a:rPr>
              <a:t> is the force constant and u is the distance between the 1,3 atoms.</a:t>
            </a:r>
            <a:endParaRPr lang="en-US" dirty="0"/>
          </a:p>
        </p:txBody>
      </p:sp>
      <p:sp>
        <p:nvSpPr>
          <p:cNvPr id="4" name="Slide Number Placeholder 3"/>
          <p:cNvSpPr>
            <a:spLocks noGrp="1"/>
          </p:cNvSpPr>
          <p:nvPr>
            <p:ph type="sldNum" sz="quarter" idx="5"/>
          </p:nvPr>
        </p:nvSpPr>
        <p:spPr/>
        <p:txBody>
          <a:bodyPr/>
          <a:lstStyle/>
          <a:p>
            <a:pPr>
              <a:defRPr/>
            </a:pPr>
            <a:fld id="{F78C3EB6-AE0D-C543-A550-5F43461BD54B}" type="slidenum">
              <a:rPr lang="en-US" smtClean="0"/>
              <a:pPr>
                <a:defRPr/>
              </a:pPr>
              <a:t>13</a:t>
            </a:fld>
            <a:endParaRPr lang="en-US"/>
          </a:p>
        </p:txBody>
      </p:sp>
    </p:spTree>
    <p:extLst>
      <p:ext uri="{BB962C8B-B14F-4D97-AF65-F5344CB8AC3E}">
        <p14:creationId xmlns:p14="http://schemas.microsoft.com/office/powerpoint/2010/main" val="3248638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3613" eaLnBrk="0" hangingPunct="0">
              <a:defRPr sz="2000">
                <a:solidFill>
                  <a:schemeClr val="tx1"/>
                </a:solidFill>
                <a:latin typeface="Arial" charset="0"/>
                <a:ea typeface="ＭＳ Ｐゴシック" charset="0"/>
                <a:cs typeface="ＭＳ Ｐゴシック" charset="0"/>
              </a:defRPr>
            </a:lvl1pPr>
            <a:lvl2pPr marL="742950" indent="-285750" defTabSz="963613" eaLnBrk="0" hangingPunct="0">
              <a:defRPr sz="2000">
                <a:solidFill>
                  <a:schemeClr val="tx1"/>
                </a:solidFill>
                <a:latin typeface="Arial" charset="0"/>
                <a:ea typeface="ＭＳ Ｐゴシック" charset="0"/>
              </a:defRPr>
            </a:lvl2pPr>
            <a:lvl3pPr marL="1143000" indent="-228600" defTabSz="963613" eaLnBrk="0" hangingPunct="0">
              <a:defRPr sz="2000">
                <a:solidFill>
                  <a:schemeClr val="tx1"/>
                </a:solidFill>
                <a:latin typeface="Arial" charset="0"/>
                <a:ea typeface="ＭＳ Ｐゴシック" charset="0"/>
              </a:defRPr>
            </a:lvl3pPr>
            <a:lvl4pPr marL="1600200" indent="-228600" defTabSz="963613" eaLnBrk="0" hangingPunct="0">
              <a:defRPr sz="2000">
                <a:solidFill>
                  <a:schemeClr val="tx1"/>
                </a:solidFill>
                <a:latin typeface="Arial" charset="0"/>
                <a:ea typeface="ＭＳ Ｐゴシック" charset="0"/>
              </a:defRPr>
            </a:lvl4pPr>
            <a:lvl5pPr marL="2057400" indent="-228600" defTabSz="963613" eaLnBrk="0" hangingPunct="0">
              <a:defRPr sz="2000">
                <a:solidFill>
                  <a:schemeClr val="tx1"/>
                </a:solidFill>
                <a:latin typeface="Arial" charset="0"/>
                <a:ea typeface="ＭＳ Ｐゴシック" charset="0"/>
              </a:defRPr>
            </a:lvl5pPr>
            <a:lvl6pPr marL="2514600" indent="-228600" defTabSz="963613" eaLnBrk="0" fontAlgn="base" hangingPunct="0">
              <a:spcBef>
                <a:spcPct val="0"/>
              </a:spcBef>
              <a:spcAft>
                <a:spcPct val="0"/>
              </a:spcAft>
              <a:defRPr sz="2000">
                <a:solidFill>
                  <a:schemeClr val="tx1"/>
                </a:solidFill>
                <a:latin typeface="Arial" charset="0"/>
                <a:ea typeface="ＭＳ Ｐゴシック" charset="0"/>
              </a:defRPr>
            </a:lvl6pPr>
            <a:lvl7pPr marL="2971800" indent="-228600" defTabSz="963613" eaLnBrk="0" fontAlgn="base" hangingPunct="0">
              <a:spcBef>
                <a:spcPct val="0"/>
              </a:spcBef>
              <a:spcAft>
                <a:spcPct val="0"/>
              </a:spcAft>
              <a:defRPr sz="2000">
                <a:solidFill>
                  <a:schemeClr val="tx1"/>
                </a:solidFill>
                <a:latin typeface="Arial" charset="0"/>
                <a:ea typeface="ＭＳ Ｐゴシック" charset="0"/>
              </a:defRPr>
            </a:lvl7pPr>
            <a:lvl8pPr marL="3429000" indent="-228600" defTabSz="963613" eaLnBrk="0" fontAlgn="base" hangingPunct="0">
              <a:spcBef>
                <a:spcPct val="0"/>
              </a:spcBef>
              <a:spcAft>
                <a:spcPct val="0"/>
              </a:spcAft>
              <a:defRPr sz="2000">
                <a:solidFill>
                  <a:schemeClr val="tx1"/>
                </a:solidFill>
                <a:latin typeface="Arial" charset="0"/>
                <a:ea typeface="ＭＳ Ｐゴシック" charset="0"/>
              </a:defRPr>
            </a:lvl8pPr>
            <a:lvl9pPr marL="3886200" indent="-228600" defTabSz="963613"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55DE2A37-8A55-6045-BE05-4D0D727F6634}" type="slidenum">
              <a:rPr lang="en-US" sz="1300"/>
              <a:pPr eaLnBrk="1" hangingPunct="1"/>
              <a:t>15</a:t>
            </a:fld>
            <a:endParaRPr lang="en-US" sz="1300"/>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3613" eaLnBrk="0" hangingPunct="0">
              <a:defRPr sz="2000">
                <a:solidFill>
                  <a:schemeClr val="tx1"/>
                </a:solidFill>
                <a:latin typeface="Arial" charset="0"/>
                <a:ea typeface="ＭＳ Ｐゴシック" charset="0"/>
                <a:cs typeface="ＭＳ Ｐゴシック" charset="0"/>
              </a:defRPr>
            </a:lvl1pPr>
            <a:lvl2pPr marL="742950" indent="-285750" defTabSz="963613" eaLnBrk="0" hangingPunct="0">
              <a:defRPr sz="2000">
                <a:solidFill>
                  <a:schemeClr val="tx1"/>
                </a:solidFill>
                <a:latin typeface="Arial" charset="0"/>
                <a:ea typeface="ＭＳ Ｐゴシック" charset="0"/>
              </a:defRPr>
            </a:lvl2pPr>
            <a:lvl3pPr marL="1143000" indent="-228600" defTabSz="963613" eaLnBrk="0" hangingPunct="0">
              <a:defRPr sz="2000">
                <a:solidFill>
                  <a:schemeClr val="tx1"/>
                </a:solidFill>
                <a:latin typeface="Arial" charset="0"/>
                <a:ea typeface="ＭＳ Ｐゴシック" charset="0"/>
              </a:defRPr>
            </a:lvl3pPr>
            <a:lvl4pPr marL="1600200" indent="-228600" defTabSz="963613" eaLnBrk="0" hangingPunct="0">
              <a:defRPr sz="2000">
                <a:solidFill>
                  <a:schemeClr val="tx1"/>
                </a:solidFill>
                <a:latin typeface="Arial" charset="0"/>
                <a:ea typeface="ＭＳ Ｐゴシック" charset="0"/>
              </a:defRPr>
            </a:lvl4pPr>
            <a:lvl5pPr marL="2057400" indent="-228600" defTabSz="963613" eaLnBrk="0" hangingPunct="0">
              <a:defRPr sz="2000">
                <a:solidFill>
                  <a:schemeClr val="tx1"/>
                </a:solidFill>
                <a:latin typeface="Arial" charset="0"/>
                <a:ea typeface="ＭＳ Ｐゴシック" charset="0"/>
              </a:defRPr>
            </a:lvl5pPr>
            <a:lvl6pPr marL="2514600" indent="-228600" defTabSz="963613" eaLnBrk="0" fontAlgn="base" hangingPunct="0">
              <a:spcBef>
                <a:spcPct val="0"/>
              </a:spcBef>
              <a:spcAft>
                <a:spcPct val="0"/>
              </a:spcAft>
              <a:defRPr sz="2000">
                <a:solidFill>
                  <a:schemeClr val="tx1"/>
                </a:solidFill>
                <a:latin typeface="Arial" charset="0"/>
                <a:ea typeface="ＭＳ Ｐゴシック" charset="0"/>
              </a:defRPr>
            </a:lvl6pPr>
            <a:lvl7pPr marL="2971800" indent="-228600" defTabSz="963613" eaLnBrk="0" fontAlgn="base" hangingPunct="0">
              <a:spcBef>
                <a:spcPct val="0"/>
              </a:spcBef>
              <a:spcAft>
                <a:spcPct val="0"/>
              </a:spcAft>
              <a:defRPr sz="2000">
                <a:solidFill>
                  <a:schemeClr val="tx1"/>
                </a:solidFill>
                <a:latin typeface="Arial" charset="0"/>
                <a:ea typeface="ＭＳ Ｐゴシック" charset="0"/>
              </a:defRPr>
            </a:lvl7pPr>
            <a:lvl8pPr marL="3429000" indent="-228600" defTabSz="963613" eaLnBrk="0" fontAlgn="base" hangingPunct="0">
              <a:spcBef>
                <a:spcPct val="0"/>
              </a:spcBef>
              <a:spcAft>
                <a:spcPct val="0"/>
              </a:spcAft>
              <a:defRPr sz="2000">
                <a:solidFill>
                  <a:schemeClr val="tx1"/>
                </a:solidFill>
                <a:latin typeface="Arial" charset="0"/>
                <a:ea typeface="ＭＳ Ｐゴシック" charset="0"/>
              </a:defRPr>
            </a:lvl8pPr>
            <a:lvl9pPr marL="3886200" indent="-228600" defTabSz="963613"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9D00BA64-5317-664C-8382-2107502026BE}" type="slidenum">
              <a:rPr lang="en-US" sz="1300"/>
              <a:pPr eaLnBrk="1" hangingPunct="1"/>
              <a:t>21</a:t>
            </a:fld>
            <a:endParaRPr lang="en-US" sz="130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3613" eaLnBrk="0" hangingPunct="0">
              <a:defRPr sz="2000">
                <a:solidFill>
                  <a:schemeClr val="tx1"/>
                </a:solidFill>
                <a:latin typeface="Arial" charset="0"/>
                <a:ea typeface="ＭＳ Ｐゴシック" charset="0"/>
                <a:cs typeface="ＭＳ Ｐゴシック" charset="0"/>
              </a:defRPr>
            </a:lvl1pPr>
            <a:lvl2pPr marL="742950" indent="-285750" defTabSz="963613" eaLnBrk="0" hangingPunct="0">
              <a:defRPr sz="2000">
                <a:solidFill>
                  <a:schemeClr val="tx1"/>
                </a:solidFill>
                <a:latin typeface="Arial" charset="0"/>
                <a:ea typeface="ＭＳ Ｐゴシック" charset="0"/>
              </a:defRPr>
            </a:lvl2pPr>
            <a:lvl3pPr marL="1143000" indent="-228600" defTabSz="963613" eaLnBrk="0" hangingPunct="0">
              <a:defRPr sz="2000">
                <a:solidFill>
                  <a:schemeClr val="tx1"/>
                </a:solidFill>
                <a:latin typeface="Arial" charset="0"/>
                <a:ea typeface="ＭＳ Ｐゴシック" charset="0"/>
              </a:defRPr>
            </a:lvl3pPr>
            <a:lvl4pPr marL="1600200" indent="-228600" defTabSz="963613" eaLnBrk="0" hangingPunct="0">
              <a:defRPr sz="2000">
                <a:solidFill>
                  <a:schemeClr val="tx1"/>
                </a:solidFill>
                <a:latin typeface="Arial" charset="0"/>
                <a:ea typeface="ＭＳ Ｐゴシック" charset="0"/>
              </a:defRPr>
            </a:lvl4pPr>
            <a:lvl5pPr marL="2057400" indent="-228600" defTabSz="963613" eaLnBrk="0" hangingPunct="0">
              <a:defRPr sz="2000">
                <a:solidFill>
                  <a:schemeClr val="tx1"/>
                </a:solidFill>
                <a:latin typeface="Arial" charset="0"/>
                <a:ea typeface="ＭＳ Ｐゴシック" charset="0"/>
              </a:defRPr>
            </a:lvl5pPr>
            <a:lvl6pPr marL="2514600" indent="-228600" defTabSz="963613" eaLnBrk="0" fontAlgn="base" hangingPunct="0">
              <a:spcBef>
                <a:spcPct val="0"/>
              </a:spcBef>
              <a:spcAft>
                <a:spcPct val="0"/>
              </a:spcAft>
              <a:defRPr sz="2000">
                <a:solidFill>
                  <a:schemeClr val="tx1"/>
                </a:solidFill>
                <a:latin typeface="Arial" charset="0"/>
                <a:ea typeface="ＭＳ Ｐゴシック" charset="0"/>
              </a:defRPr>
            </a:lvl6pPr>
            <a:lvl7pPr marL="2971800" indent="-228600" defTabSz="963613" eaLnBrk="0" fontAlgn="base" hangingPunct="0">
              <a:spcBef>
                <a:spcPct val="0"/>
              </a:spcBef>
              <a:spcAft>
                <a:spcPct val="0"/>
              </a:spcAft>
              <a:defRPr sz="2000">
                <a:solidFill>
                  <a:schemeClr val="tx1"/>
                </a:solidFill>
                <a:latin typeface="Arial" charset="0"/>
                <a:ea typeface="ＭＳ Ｐゴシック" charset="0"/>
              </a:defRPr>
            </a:lvl7pPr>
            <a:lvl8pPr marL="3429000" indent="-228600" defTabSz="963613" eaLnBrk="0" fontAlgn="base" hangingPunct="0">
              <a:spcBef>
                <a:spcPct val="0"/>
              </a:spcBef>
              <a:spcAft>
                <a:spcPct val="0"/>
              </a:spcAft>
              <a:defRPr sz="2000">
                <a:solidFill>
                  <a:schemeClr val="tx1"/>
                </a:solidFill>
                <a:latin typeface="Arial" charset="0"/>
                <a:ea typeface="ＭＳ Ｐゴシック" charset="0"/>
              </a:defRPr>
            </a:lvl8pPr>
            <a:lvl9pPr marL="3886200" indent="-228600" defTabSz="963613"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4E431B78-B3B1-DB4F-BBEF-A2469453C1E5}" type="slidenum">
              <a:rPr lang="en-US" sz="1300"/>
              <a:pPr eaLnBrk="1" hangingPunct="1"/>
              <a:t>22</a:t>
            </a:fld>
            <a:endParaRPr lang="en-US" sz="1300"/>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3613" eaLnBrk="0" hangingPunct="0">
              <a:defRPr sz="2000">
                <a:solidFill>
                  <a:schemeClr val="tx1"/>
                </a:solidFill>
                <a:latin typeface="Arial" charset="0"/>
                <a:ea typeface="ＭＳ Ｐゴシック" charset="0"/>
                <a:cs typeface="ＭＳ Ｐゴシック" charset="0"/>
              </a:defRPr>
            </a:lvl1pPr>
            <a:lvl2pPr marL="742950" indent="-285750" defTabSz="963613" eaLnBrk="0" hangingPunct="0">
              <a:defRPr sz="2000">
                <a:solidFill>
                  <a:schemeClr val="tx1"/>
                </a:solidFill>
                <a:latin typeface="Arial" charset="0"/>
                <a:ea typeface="ＭＳ Ｐゴシック" charset="0"/>
              </a:defRPr>
            </a:lvl2pPr>
            <a:lvl3pPr marL="1143000" indent="-228600" defTabSz="963613" eaLnBrk="0" hangingPunct="0">
              <a:defRPr sz="2000">
                <a:solidFill>
                  <a:schemeClr val="tx1"/>
                </a:solidFill>
                <a:latin typeface="Arial" charset="0"/>
                <a:ea typeface="ＭＳ Ｐゴシック" charset="0"/>
              </a:defRPr>
            </a:lvl3pPr>
            <a:lvl4pPr marL="1600200" indent="-228600" defTabSz="963613" eaLnBrk="0" hangingPunct="0">
              <a:defRPr sz="2000">
                <a:solidFill>
                  <a:schemeClr val="tx1"/>
                </a:solidFill>
                <a:latin typeface="Arial" charset="0"/>
                <a:ea typeface="ＭＳ Ｐゴシック" charset="0"/>
              </a:defRPr>
            </a:lvl4pPr>
            <a:lvl5pPr marL="2057400" indent="-228600" defTabSz="963613" eaLnBrk="0" hangingPunct="0">
              <a:defRPr sz="2000">
                <a:solidFill>
                  <a:schemeClr val="tx1"/>
                </a:solidFill>
                <a:latin typeface="Arial" charset="0"/>
                <a:ea typeface="ＭＳ Ｐゴシック" charset="0"/>
              </a:defRPr>
            </a:lvl5pPr>
            <a:lvl6pPr marL="2514600" indent="-228600" defTabSz="963613" eaLnBrk="0" fontAlgn="base" hangingPunct="0">
              <a:spcBef>
                <a:spcPct val="0"/>
              </a:spcBef>
              <a:spcAft>
                <a:spcPct val="0"/>
              </a:spcAft>
              <a:defRPr sz="2000">
                <a:solidFill>
                  <a:schemeClr val="tx1"/>
                </a:solidFill>
                <a:latin typeface="Arial" charset="0"/>
                <a:ea typeface="ＭＳ Ｐゴシック" charset="0"/>
              </a:defRPr>
            </a:lvl6pPr>
            <a:lvl7pPr marL="2971800" indent="-228600" defTabSz="963613" eaLnBrk="0" fontAlgn="base" hangingPunct="0">
              <a:spcBef>
                <a:spcPct val="0"/>
              </a:spcBef>
              <a:spcAft>
                <a:spcPct val="0"/>
              </a:spcAft>
              <a:defRPr sz="2000">
                <a:solidFill>
                  <a:schemeClr val="tx1"/>
                </a:solidFill>
                <a:latin typeface="Arial" charset="0"/>
                <a:ea typeface="ＭＳ Ｐゴシック" charset="0"/>
              </a:defRPr>
            </a:lvl7pPr>
            <a:lvl8pPr marL="3429000" indent="-228600" defTabSz="963613" eaLnBrk="0" fontAlgn="base" hangingPunct="0">
              <a:spcBef>
                <a:spcPct val="0"/>
              </a:spcBef>
              <a:spcAft>
                <a:spcPct val="0"/>
              </a:spcAft>
              <a:defRPr sz="2000">
                <a:solidFill>
                  <a:schemeClr val="tx1"/>
                </a:solidFill>
                <a:latin typeface="Arial" charset="0"/>
                <a:ea typeface="ＭＳ Ｐゴシック" charset="0"/>
              </a:defRPr>
            </a:lvl8pPr>
            <a:lvl9pPr marL="3886200" indent="-228600" defTabSz="963613"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B3895B00-380C-3F48-BF9F-4BAC03A29179}" type="slidenum">
              <a:rPr lang="en-US" sz="1300"/>
              <a:pPr eaLnBrk="1" hangingPunct="1"/>
              <a:t>23</a:t>
            </a:fld>
            <a:endParaRPr lang="en-US" sz="1300"/>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3613" eaLnBrk="0" hangingPunct="0">
              <a:defRPr sz="2000">
                <a:solidFill>
                  <a:schemeClr val="tx1"/>
                </a:solidFill>
                <a:latin typeface="Arial" charset="0"/>
                <a:ea typeface="ＭＳ Ｐゴシック" charset="0"/>
                <a:cs typeface="ＭＳ Ｐゴシック" charset="0"/>
              </a:defRPr>
            </a:lvl1pPr>
            <a:lvl2pPr marL="742950" indent="-285750" defTabSz="963613" eaLnBrk="0" hangingPunct="0">
              <a:defRPr sz="2000">
                <a:solidFill>
                  <a:schemeClr val="tx1"/>
                </a:solidFill>
                <a:latin typeface="Arial" charset="0"/>
                <a:ea typeface="ＭＳ Ｐゴシック" charset="0"/>
              </a:defRPr>
            </a:lvl2pPr>
            <a:lvl3pPr marL="1143000" indent="-228600" defTabSz="963613" eaLnBrk="0" hangingPunct="0">
              <a:defRPr sz="2000">
                <a:solidFill>
                  <a:schemeClr val="tx1"/>
                </a:solidFill>
                <a:latin typeface="Arial" charset="0"/>
                <a:ea typeface="ＭＳ Ｐゴシック" charset="0"/>
              </a:defRPr>
            </a:lvl3pPr>
            <a:lvl4pPr marL="1600200" indent="-228600" defTabSz="963613" eaLnBrk="0" hangingPunct="0">
              <a:defRPr sz="2000">
                <a:solidFill>
                  <a:schemeClr val="tx1"/>
                </a:solidFill>
                <a:latin typeface="Arial" charset="0"/>
                <a:ea typeface="ＭＳ Ｐゴシック" charset="0"/>
              </a:defRPr>
            </a:lvl4pPr>
            <a:lvl5pPr marL="2057400" indent="-228600" defTabSz="963613" eaLnBrk="0" hangingPunct="0">
              <a:defRPr sz="2000">
                <a:solidFill>
                  <a:schemeClr val="tx1"/>
                </a:solidFill>
                <a:latin typeface="Arial" charset="0"/>
                <a:ea typeface="ＭＳ Ｐゴシック" charset="0"/>
              </a:defRPr>
            </a:lvl5pPr>
            <a:lvl6pPr marL="2514600" indent="-228600" defTabSz="963613" eaLnBrk="0" fontAlgn="base" hangingPunct="0">
              <a:spcBef>
                <a:spcPct val="0"/>
              </a:spcBef>
              <a:spcAft>
                <a:spcPct val="0"/>
              </a:spcAft>
              <a:defRPr sz="2000">
                <a:solidFill>
                  <a:schemeClr val="tx1"/>
                </a:solidFill>
                <a:latin typeface="Arial" charset="0"/>
                <a:ea typeface="ＭＳ Ｐゴシック" charset="0"/>
              </a:defRPr>
            </a:lvl6pPr>
            <a:lvl7pPr marL="2971800" indent="-228600" defTabSz="963613" eaLnBrk="0" fontAlgn="base" hangingPunct="0">
              <a:spcBef>
                <a:spcPct val="0"/>
              </a:spcBef>
              <a:spcAft>
                <a:spcPct val="0"/>
              </a:spcAft>
              <a:defRPr sz="2000">
                <a:solidFill>
                  <a:schemeClr val="tx1"/>
                </a:solidFill>
                <a:latin typeface="Arial" charset="0"/>
                <a:ea typeface="ＭＳ Ｐゴシック" charset="0"/>
              </a:defRPr>
            </a:lvl7pPr>
            <a:lvl8pPr marL="3429000" indent="-228600" defTabSz="963613" eaLnBrk="0" fontAlgn="base" hangingPunct="0">
              <a:spcBef>
                <a:spcPct val="0"/>
              </a:spcBef>
              <a:spcAft>
                <a:spcPct val="0"/>
              </a:spcAft>
              <a:defRPr sz="2000">
                <a:solidFill>
                  <a:schemeClr val="tx1"/>
                </a:solidFill>
                <a:latin typeface="Arial" charset="0"/>
                <a:ea typeface="ＭＳ Ｐゴシック" charset="0"/>
              </a:defRPr>
            </a:lvl8pPr>
            <a:lvl9pPr marL="3886200" indent="-228600" defTabSz="963613"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E4C6F0B5-D183-E14C-91A6-3A62D5987405}" type="slidenum">
              <a:rPr lang="en-US" sz="1300"/>
              <a:pPr eaLnBrk="1" hangingPunct="1"/>
              <a:t>25</a:t>
            </a:fld>
            <a:endParaRPr lang="en-US" sz="13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3613" eaLnBrk="0" hangingPunct="0">
              <a:defRPr sz="2000">
                <a:solidFill>
                  <a:schemeClr val="tx1"/>
                </a:solidFill>
                <a:latin typeface="Arial" charset="0"/>
                <a:ea typeface="ＭＳ Ｐゴシック" charset="0"/>
                <a:cs typeface="ＭＳ Ｐゴシック" charset="0"/>
              </a:defRPr>
            </a:lvl1pPr>
            <a:lvl2pPr marL="742950" indent="-285750" defTabSz="963613" eaLnBrk="0" hangingPunct="0">
              <a:defRPr sz="2000">
                <a:solidFill>
                  <a:schemeClr val="tx1"/>
                </a:solidFill>
                <a:latin typeface="Arial" charset="0"/>
                <a:ea typeface="ＭＳ Ｐゴシック" charset="0"/>
              </a:defRPr>
            </a:lvl2pPr>
            <a:lvl3pPr marL="1143000" indent="-228600" defTabSz="963613" eaLnBrk="0" hangingPunct="0">
              <a:defRPr sz="2000">
                <a:solidFill>
                  <a:schemeClr val="tx1"/>
                </a:solidFill>
                <a:latin typeface="Arial" charset="0"/>
                <a:ea typeface="ＭＳ Ｐゴシック" charset="0"/>
              </a:defRPr>
            </a:lvl3pPr>
            <a:lvl4pPr marL="1600200" indent="-228600" defTabSz="963613" eaLnBrk="0" hangingPunct="0">
              <a:defRPr sz="2000">
                <a:solidFill>
                  <a:schemeClr val="tx1"/>
                </a:solidFill>
                <a:latin typeface="Arial" charset="0"/>
                <a:ea typeface="ＭＳ Ｐゴシック" charset="0"/>
              </a:defRPr>
            </a:lvl4pPr>
            <a:lvl5pPr marL="2057400" indent="-228600" defTabSz="963613" eaLnBrk="0" hangingPunct="0">
              <a:defRPr sz="2000">
                <a:solidFill>
                  <a:schemeClr val="tx1"/>
                </a:solidFill>
                <a:latin typeface="Arial" charset="0"/>
                <a:ea typeface="ＭＳ Ｐゴシック" charset="0"/>
              </a:defRPr>
            </a:lvl5pPr>
            <a:lvl6pPr marL="2514600" indent="-228600" defTabSz="963613" eaLnBrk="0" fontAlgn="base" hangingPunct="0">
              <a:spcBef>
                <a:spcPct val="0"/>
              </a:spcBef>
              <a:spcAft>
                <a:spcPct val="0"/>
              </a:spcAft>
              <a:defRPr sz="2000">
                <a:solidFill>
                  <a:schemeClr val="tx1"/>
                </a:solidFill>
                <a:latin typeface="Arial" charset="0"/>
                <a:ea typeface="ＭＳ Ｐゴシック" charset="0"/>
              </a:defRPr>
            </a:lvl6pPr>
            <a:lvl7pPr marL="2971800" indent="-228600" defTabSz="963613" eaLnBrk="0" fontAlgn="base" hangingPunct="0">
              <a:spcBef>
                <a:spcPct val="0"/>
              </a:spcBef>
              <a:spcAft>
                <a:spcPct val="0"/>
              </a:spcAft>
              <a:defRPr sz="2000">
                <a:solidFill>
                  <a:schemeClr val="tx1"/>
                </a:solidFill>
                <a:latin typeface="Arial" charset="0"/>
                <a:ea typeface="ＭＳ Ｐゴシック" charset="0"/>
              </a:defRPr>
            </a:lvl7pPr>
            <a:lvl8pPr marL="3429000" indent="-228600" defTabSz="963613" eaLnBrk="0" fontAlgn="base" hangingPunct="0">
              <a:spcBef>
                <a:spcPct val="0"/>
              </a:spcBef>
              <a:spcAft>
                <a:spcPct val="0"/>
              </a:spcAft>
              <a:defRPr sz="2000">
                <a:solidFill>
                  <a:schemeClr val="tx1"/>
                </a:solidFill>
                <a:latin typeface="Arial" charset="0"/>
                <a:ea typeface="ＭＳ Ｐゴシック" charset="0"/>
              </a:defRPr>
            </a:lvl8pPr>
            <a:lvl9pPr marL="3886200" indent="-228600" defTabSz="963613"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5B0F5156-B31A-8748-9DEE-296B0C918D51}" type="slidenum">
              <a:rPr lang="en-US" sz="1300"/>
              <a:pPr eaLnBrk="1" hangingPunct="1"/>
              <a:t>3</a:t>
            </a:fld>
            <a:endParaRPr lang="en-US" sz="13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3613" eaLnBrk="0" hangingPunct="0">
              <a:defRPr sz="2000">
                <a:solidFill>
                  <a:schemeClr val="tx1"/>
                </a:solidFill>
                <a:latin typeface="Arial" charset="0"/>
                <a:ea typeface="ＭＳ Ｐゴシック" charset="0"/>
                <a:cs typeface="ＭＳ Ｐゴシック" charset="0"/>
              </a:defRPr>
            </a:lvl1pPr>
            <a:lvl2pPr marL="742950" indent="-285750" defTabSz="963613" eaLnBrk="0" hangingPunct="0">
              <a:defRPr sz="2000">
                <a:solidFill>
                  <a:schemeClr val="tx1"/>
                </a:solidFill>
                <a:latin typeface="Arial" charset="0"/>
                <a:ea typeface="ＭＳ Ｐゴシック" charset="0"/>
              </a:defRPr>
            </a:lvl2pPr>
            <a:lvl3pPr marL="1143000" indent="-228600" defTabSz="963613" eaLnBrk="0" hangingPunct="0">
              <a:defRPr sz="2000">
                <a:solidFill>
                  <a:schemeClr val="tx1"/>
                </a:solidFill>
                <a:latin typeface="Arial" charset="0"/>
                <a:ea typeface="ＭＳ Ｐゴシック" charset="0"/>
              </a:defRPr>
            </a:lvl3pPr>
            <a:lvl4pPr marL="1600200" indent="-228600" defTabSz="963613" eaLnBrk="0" hangingPunct="0">
              <a:defRPr sz="2000">
                <a:solidFill>
                  <a:schemeClr val="tx1"/>
                </a:solidFill>
                <a:latin typeface="Arial" charset="0"/>
                <a:ea typeface="ＭＳ Ｐゴシック" charset="0"/>
              </a:defRPr>
            </a:lvl4pPr>
            <a:lvl5pPr marL="2057400" indent="-228600" defTabSz="963613" eaLnBrk="0" hangingPunct="0">
              <a:defRPr sz="2000">
                <a:solidFill>
                  <a:schemeClr val="tx1"/>
                </a:solidFill>
                <a:latin typeface="Arial" charset="0"/>
                <a:ea typeface="ＭＳ Ｐゴシック" charset="0"/>
              </a:defRPr>
            </a:lvl5pPr>
            <a:lvl6pPr marL="2514600" indent="-228600" defTabSz="963613" eaLnBrk="0" fontAlgn="base" hangingPunct="0">
              <a:spcBef>
                <a:spcPct val="0"/>
              </a:spcBef>
              <a:spcAft>
                <a:spcPct val="0"/>
              </a:spcAft>
              <a:defRPr sz="2000">
                <a:solidFill>
                  <a:schemeClr val="tx1"/>
                </a:solidFill>
                <a:latin typeface="Arial" charset="0"/>
                <a:ea typeface="ＭＳ Ｐゴシック" charset="0"/>
              </a:defRPr>
            </a:lvl6pPr>
            <a:lvl7pPr marL="2971800" indent="-228600" defTabSz="963613" eaLnBrk="0" fontAlgn="base" hangingPunct="0">
              <a:spcBef>
                <a:spcPct val="0"/>
              </a:spcBef>
              <a:spcAft>
                <a:spcPct val="0"/>
              </a:spcAft>
              <a:defRPr sz="2000">
                <a:solidFill>
                  <a:schemeClr val="tx1"/>
                </a:solidFill>
                <a:latin typeface="Arial" charset="0"/>
                <a:ea typeface="ＭＳ Ｐゴシック" charset="0"/>
              </a:defRPr>
            </a:lvl7pPr>
            <a:lvl8pPr marL="3429000" indent="-228600" defTabSz="963613" eaLnBrk="0" fontAlgn="base" hangingPunct="0">
              <a:spcBef>
                <a:spcPct val="0"/>
              </a:spcBef>
              <a:spcAft>
                <a:spcPct val="0"/>
              </a:spcAft>
              <a:defRPr sz="2000">
                <a:solidFill>
                  <a:schemeClr val="tx1"/>
                </a:solidFill>
                <a:latin typeface="Arial" charset="0"/>
                <a:ea typeface="ＭＳ Ｐゴシック" charset="0"/>
              </a:defRPr>
            </a:lvl8pPr>
            <a:lvl9pPr marL="3886200" indent="-228600" defTabSz="963613"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EE3C9E4E-1F54-A44F-803A-DDCA05E13094}" type="slidenum">
              <a:rPr lang="en-US" sz="1300"/>
              <a:pPr eaLnBrk="1" hangingPunct="1"/>
              <a:t>4</a:t>
            </a:fld>
            <a:endParaRPr lang="en-US" sz="1300"/>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3613" eaLnBrk="0" hangingPunct="0">
              <a:defRPr sz="2000">
                <a:solidFill>
                  <a:schemeClr val="tx1"/>
                </a:solidFill>
                <a:latin typeface="Arial" charset="0"/>
                <a:ea typeface="ＭＳ Ｐゴシック" charset="0"/>
                <a:cs typeface="ＭＳ Ｐゴシック" charset="0"/>
              </a:defRPr>
            </a:lvl1pPr>
            <a:lvl2pPr marL="742950" indent="-285750" defTabSz="963613" eaLnBrk="0" hangingPunct="0">
              <a:defRPr sz="2000">
                <a:solidFill>
                  <a:schemeClr val="tx1"/>
                </a:solidFill>
                <a:latin typeface="Arial" charset="0"/>
                <a:ea typeface="ＭＳ Ｐゴシック" charset="0"/>
              </a:defRPr>
            </a:lvl2pPr>
            <a:lvl3pPr marL="1143000" indent="-228600" defTabSz="963613" eaLnBrk="0" hangingPunct="0">
              <a:defRPr sz="2000">
                <a:solidFill>
                  <a:schemeClr val="tx1"/>
                </a:solidFill>
                <a:latin typeface="Arial" charset="0"/>
                <a:ea typeface="ＭＳ Ｐゴシック" charset="0"/>
              </a:defRPr>
            </a:lvl3pPr>
            <a:lvl4pPr marL="1600200" indent="-228600" defTabSz="963613" eaLnBrk="0" hangingPunct="0">
              <a:defRPr sz="2000">
                <a:solidFill>
                  <a:schemeClr val="tx1"/>
                </a:solidFill>
                <a:latin typeface="Arial" charset="0"/>
                <a:ea typeface="ＭＳ Ｐゴシック" charset="0"/>
              </a:defRPr>
            </a:lvl4pPr>
            <a:lvl5pPr marL="2057400" indent="-228600" defTabSz="963613" eaLnBrk="0" hangingPunct="0">
              <a:defRPr sz="2000">
                <a:solidFill>
                  <a:schemeClr val="tx1"/>
                </a:solidFill>
                <a:latin typeface="Arial" charset="0"/>
                <a:ea typeface="ＭＳ Ｐゴシック" charset="0"/>
              </a:defRPr>
            </a:lvl5pPr>
            <a:lvl6pPr marL="2514600" indent="-228600" defTabSz="963613" eaLnBrk="0" fontAlgn="base" hangingPunct="0">
              <a:spcBef>
                <a:spcPct val="0"/>
              </a:spcBef>
              <a:spcAft>
                <a:spcPct val="0"/>
              </a:spcAft>
              <a:defRPr sz="2000">
                <a:solidFill>
                  <a:schemeClr val="tx1"/>
                </a:solidFill>
                <a:latin typeface="Arial" charset="0"/>
                <a:ea typeface="ＭＳ Ｐゴシック" charset="0"/>
              </a:defRPr>
            </a:lvl6pPr>
            <a:lvl7pPr marL="2971800" indent="-228600" defTabSz="963613" eaLnBrk="0" fontAlgn="base" hangingPunct="0">
              <a:spcBef>
                <a:spcPct val="0"/>
              </a:spcBef>
              <a:spcAft>
                <a:spcPct val="0"/>
              </a:spcAft>
              <a:defRPr sz="2000">
                <a:solidFill>
                  <a:schemeClr val="tx1"/>
                </a:solidFill>
                <a:latin typeface="Arial" charset="0"/>
                <a:ea typeface="ＭＳ Ｐゴシック" charset="0"/>
              </a:defRPr>
            </a:lvl7pPr>
            <a:lvl8pPr marL="3429000" indent="-228600" defTabSz="963613" eaLnBrk="0" fontAlgn="base" hangingPunct="0">
              <a:spcBef>
                <a:spcPct val="0"/>
              </a:spcBef>
              <a:spcAft>
                <a:spcPct val="0"/>
              </a:spcAft>
              <a:defRPr sz="2000">
                <a:solidFill>
                  <a:schemeClr val="tx1"/>
                </a:solidFill>
                <a:latin typeface="Arial" charset="0"/>
                <a:ea typeface="ＭＳ Ｐゴシック" charset="0"/>
              </a:defRPr>
            </a:lvl8pPr>
            <a:lvl9pPr marL="3886200" indent="-228600" defTabSz="963613"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B393FA99-3C44-B748-AE75-3707AA60F5AD}" type="slidenum">
              <a:rPr lang="en-US" sz="1300"/>
              <a:pPr eaLnBrk="1" hangingPunct="1"/>
              <a:t>5</a:t>
            </a:fld>
            <a:endParaRPr lang="en-US" sz="1300"/>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3613" eaLnBrk="0" hangingPunct="0">
              <a:defRPr sz="2000">
                <a:solidFill>
                  <a:schemeClr val="tx1"/>
                </a:solidFill>
                <a:latin typeface="Arial" charset="0"/>
                <a:ea typeface="ＭＳ Ｐゴシック" charset="0"/>
                <a:cs typeface="ＭＳ Ｐゴシック" charset="0"/>
              </a:defRPr>
            </a:lvl1pPr>
            <a:lvl2pPr marL="742950" indent="-285750" defTabSz="963613" eaLnBrk="0" hangingPunct="0">
              <a:defRPr sz="2000">
                <a:solidFill>
                  <a:schemeClr val="tx1"/>
                </a:solidFill>
                <a:latin typeface="Arial" charset="0"/>
                <a:ea typeface="ＭＳ Ｐゴシック" charset="0"/>
              </a:defRPr>
            </a:lvl2pPr>
            <a:lvl3pPr marL="1143000" indent="-228600" defTabSz="963613" eaLnBrk="0" hangingPunct="0">
              <a:defRPr sz="2000">
                <a:solidFill>
                  <a:schemeClr val="tx1"/>
                </a:solidFill>
                <a:latin typeface="Arial" charset="0"/>
                <a:ea typeface="ＭＳ Ｐゴシック" charset="0"/>
              </a:defRPr>
            </a:lvl3pPr>
            <a:lvl4pPr marL="1600200" indent="-228600" defTabSz="963613" eaLnBrk="0" hangingPunct="0">
              <a:defRPr sz="2000">
                <a:solidFill>
                  <a:schemeClr val="tx1"/>
                </a:solidFill>
                <a:latin typeface="Arial" charset="0"/>
                <a:ea typeface="ＭＳ Ｐゴシック" charset="0"/>
              </a:defRPr>
            </a:lvl4pPr>
            <a:lvl5pPr marL="2057400" indent="-228600" defTabSz="963613" eaLnBrk="0" hangingPunct="0">
              <a:defRPr sz="2000">
                <a:solidFill>
                  <a:schemeClr val="tx1"/>
                </a:solidFill>
                <a:latin typeface="Arial" charset="0"/>
                <a:ea typeface="ＭＳ Ｐゴシック" charset="0"/>
              </a:defRPr>
            </a:lvl5pPr>
            <a:lvl6pPr marL="2514600" indent="-228600" defTabSz="963613" eaLnBrk="0" fontAlgn="base" hangingPunct="0">
              <a:spcBef>
                <a:spcPct val="0"/>
              </a:spcBef>
              <a:spcAft>
                <a:spcPct val="0"/>
              </a:spcAft>
              <a:defRPr sz="2000">
                <a:solidFill>
                  <a:schemeClr val="tx1"/>
                </a:solidFill>
                <a:latin typeface="Arial" charset="0"/>
                <a:ea typeface="ＭＳ Ｐゴシック" charset="0"/>
              </a:defRPr>
            </a:lvl6pPr>
            <a:lvl7pPr marL="2971800" indent="-228600" defTabSz="963613" eaLnBrk="0" fontAlgn="base" hangingPunct="0">
              <a:spcBef>
                <a:spcPct val="0"/>
              </a:spcBef>
              <a:spcAft>
                <a:spcPct val="0"/>
              </a:spcAft>
              <a:defRPr sz="2000">
                <a:solidFill>
                  <a:schemeClr val="tx1"/>
                </a:solidFill>
                <a:latin typeface="Arial" charset="0"/>
                <a:ea typeface="ＭＳ Ｐゴシック" charset="0"/>
              </a:defRPr>
            </a:lvl7pPr>
            <a:lvl8pPr marL="3429000" indent="-228600" defTabSz="963613" eaLnBrk="0" fontAlgn="base" hangingPunct="0">
              <a:spcBef>
                <a:spcPct val="0"/>
              </a:spcBef>
              <a:spcAft>
                <a:spcPct val="0"/>
              </a:spcAft>
              <a:defRPr sz="2000">
                <a:solidFill>
                  <a:schemeClr val="tx1"/>
                </a:solidFill>
                <a:latin typeface="Arial" charset="0"/>
                <a:ea typeface="ＭＳ Ｐゴシック" charset="0"/>
              </a:defRPr>
            </a:lvl8pPr>
            <a:lvl9pPr marL="3886200" indent="-228600" defTabSz="963613"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765416C8-115D-AF44-B6A2-37E39B95B25A}" type="slidenum">
              <a:rPr lang="en-US" sz="1300"/>
              <a:pPr eaLnBrk="1" hangingPunct="1"/>
              <a:t>6</a:t>
            </a:fld>
            <a:endParaRPr lang="en-US" sz="13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3613" eaLnBrk="0" hangingPunct="0">
              <a:defRPr sz="2000">
                <a:solidFill>
                  <a:schemeClr val="tx1"/>
                </a:solidFill>
                <a:latin typeface="Arial" charset="0"/>
                <a:ea typeface="ＭＳ Ｐゴシック" charset="0"/>
                <a:cs typeface="ＭＳ Ｐゴシック" charset="0"/>
              </a:defRPr>
            </a:lvl1pPr>
            <a:lvl2pPr marL="742950" indent="-285750" defTabSz="963613" eaLnBrk="0" hangingPunct="0">
              <a:defRPr sz="2000">
                <a:solidFill>
                  <a:schemeClr val="tx1"/>
                </a:solidFill>
                <a:latin typeface="Arial" charset="0"/>
                <a:ea typeface="ＭＳ Ｐゴシック" charset="0"/>
              </a:defRPr>
            </a:lvl2pPr>
            <a:lvl3pPr marL="1143000" indent="-228600" defTabSz="963613" eaLnBrk="0" hangingPunct="0">
              <a:defRPr sz="2000">
                <a:solidFill>
                  <a:schemeClr val="tx1"/>
                </a:solidFill>
                <a:latin typeface="Arial" charset="0"/>
                <a:ea typeface="ＭＳ Ｐゴシック" charset="0"/>
              </a:defRPr>
            </a:lvl3pPr>
            <a:lvl4pPr marL="1600200" indent="-228600" defTabSz="963613" eaLnBrk="0" hangingPunct="0">
              <a:defRPr sz="2000">
                <a:solidFill>
                  <a:schemeClr val="tx1"/>
                </a:solidFill>
                <a:latin typeface="Arial" charset="0"/>
                <a:ea typeface="ＭＳ Ｐゴシック" charset="0"/>
              </a:defRPr>
            </a:lvl4pPr>
            <a:lvl5pPr marL="2057400" indent="-228600" defTabSz="963613" eaLnBrk="0" hangingPunct="0">
              <a:defRPr sz="2000">
                <a:solidFill>
                  <a:schemeClr val="tx1"/>
                </a:solidFill>
                <a:latin typeface="Arial" charset="0"/>
                <a:ea typeface="ＭＳ Ｐゴシック" charset="0"/>
              </a:defRPr>
            </a:lvl5pPr>
            <a:lvl6pPr marL="2514600" indent="-228600" defTabSz="963613" eaLnBrk="0" fontAlgn="base" hangingPunct="0">
              <a:spcBef>
                <a:spcPct val="0"/>
              </a:spcBef>
              <a:spcAft>
                <a:spcPct val="0"/>
              </a:spcAft>
              <a:defRPr sz="2000">
                <a:solidFill>
                  <a:schemeClr val="tx1"/>
                </a:solidFill>
                <a:latin typeface="Arial" charset="0"/>
                <a:ea typeface="ＭＳ Ｐゴシック" charset="0"/>
              </a:defRPr>
            </a:lvl6pPr>
            <a:lvl7pPr marL="2971800" indent="-228600" defTabSz="963613" eaLnBrk="0" fontAlgn="base" hangingPunct="0">
              <a:spcBef>
                <a:spcPct val="0"/>
              </a:spcBef>
              <a:spcAft>
                <a:spcPct val="0"/>
              </a:spcAft>
              <a:defRPr sz="2000">
                <a:solidFill>
                  <a:schemeClr val="tx1"/>
                </a:solidFill>
                <a:latin typeface="Arial" charset="0"/>
                <a:ea typeface="ＭＳ Ｐゴシック" charset="0"/>
              </a:defRPr>
            </a:lvl7pPr>
            <a:lvl8pPr marL="3429000" indent="-228600" defTabSz="963613" eaLnBrk="0" fontAlgn="base" hangingPunct="0">
              <a:spcBef>
                <a:spcPct val="0"/>
              </a:spcBef>
              <a:spcAft>
                <a:spcPct val="0"/>
              </a:spcAft>
              <a:defRPr sz="2000">
                <a:solidFill>
                  <a:schemeClr val="tx1"/>
                </a:solidFill>
                <a:latin typeface="Arial" charset="0"/>
                <a:ea typeface="ＭＳ Ｐゴシック" charset="0"/>
              </a:defRPr>
            </a:lvl8pPr>
            <a:lvl9pPr marL="3886200" indent="-228600" defTabSz="963613"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8F69C922-01AA-2C4F-9235-965715E38DD7}" type="slidenum">
              <a:rPr lang="en-US" sz="1300"/>
              <a:pPr eaLnBrk="1" hangingPunct="1"/>
              <a:t>7</a:t>
            </a:fld>
            <a:endParaRPr lang="en-US" sz="13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3613" eaLnBrk="0" hangingPunct="0">
              <a:defRPr sz="2000">
                <a:solidFill>
                  <a:schemeClr val="tx1"/>
                </a:solidFill>
                <a:latin typeface="Arial" charset="0"/>
                <a:ea typeface="ＭＳ Ｐゴシック" charset="0"/>
                <a:cs typeface="ＭＳ Ｐゴシック" charset="0"/>
              </a:defRPr>
            </a:lvl1pPr>
            <a:lvl2pPr marL="742950" indent="-285750" defTabSz="963613" eaLnBrk="0" hangingPunct="0">
              <a:defRPr sz="2000">
                <a:solidFill>
                  <a:schemeClr val="tx1"/>
                </a:solidFill>
                <a:latin typeface="Arial" charset="0"/>
                <a:ea typeface="ＭＳ Ｐゴシック" charset="0"/>
              </a:defRPr>
            </a:lvl2pPr>
            <a:lvl3pPr marL="1143000" indent="-228600" defTabSz="963613" eaLnBrk="0" hangingPunct="0">
              <a:defRPr sz="2000">
                <a:solidFill>
                  <a:schemeClr val="tx1"/>
                </a:solidFill>
                <a:latin typeface="Arial" charset="0"/>
                <a:ea typeface="ＭＳ Ｐゴシック" charset="0"/>
              </a:defRPr>
            </a:lvl3pPr>
            <a:lvl4pPr marL="1600200" indent="-228600" defTabSz="963613" eaLnBrk="0" hangingPunct="0">
              <a:defRPr sz="2000">
                <a:solidFill>
                  <a:schemeClr val="tx1"/>
                </a:solidFill>
                <a:latin typeface="Arial" charset="0"/>
                <a:ea typeface="ＭＳ Ｐゴシック" charset="0"/>
              </a:defRPr>
            </a:lvl4pPr>
            <a:lvl5pPr marL="2057400" indent="-228600" defTabSz="963613" eaLnBrk="0" hangingPunct="0">
              <a:defRPr sz="2000">
                <a:solidFill>
                  <a:schemeClr val="tx1"/>
                </a:solidFill>
                <a:latin typeface="Arial" charset="0"/>
                <a:ea typeface="ＭＳ Ｐゴシック" charset="0"/>
              </a:defRPr>
            </a:lvl5pPr>
            <a:lvl6pPr marL="2514600" indent="-228600" defTabSz="963613" eaLnBrk="0" fontAlgn="base" hangingPunct="0">
              <a:spcBef>
                <a:spcPct val="0"/>
              </a:spcBef>
              <a:spcAft>
                <a:spcPct val="0"/>
              </a:spcAft>
              <a:defRPr sz="2000">
                <a:solidFill>
                  <a:schemeClr val="tx1"/>
                </a:solidFill>
                <a:latin typeface="Arial" charset="0"/>
                <a:ea typeface="ＭＳ Ｐゴシック" charset="0"/>
              </a:defRPr>
            </a:lvl6pPr>
            <a:lvl7pPr marL="2971800" indent="-228600" defTabSz="963613" eaLnBrk="0" fontAlgn="base" hangingPunct="0">
              <a:spcBef>
                <a:spcPct val="0"/>
              </a:spcBef>
              <a:spcAft>
                <a:spcPct val="0"/>
              </a:spcAft>
              <a:defRPr sz="2000">
                <a:solidFill>
                  <a:schemeClr val="tx1"/>
                </a:solidFill>
                <a:latin typeface="Arial" charset="0"/>
                <a:ea typeface="ＭＳ Ｐゴシック" charset="0"/>
              </a:defRPr>
            </a:lvl7pPr>
            <a:lvl8pPr marL="3429000" indent="-228600" defTabSz="963613" eaLnBrk="0" fontAlgn="base" hangingPunct="0">
              <a:spcBef>
                <a:spcPct val="0"/>
              </a:spcBef>
              <a:spcAft>
                <a:spcPct val="0"/>
              </a:spcAft>
              <a:defRPr sz="2000">
                <a:solidFill>
                  <a:schemeClr val="tx1"/>
                </a:solidFill>
                <a:latin typeface="Arial" charset="0"/>
                <a:ea typeface="ＭＳ Ｐゴシック" charset="0"/>
              </a:defRPr>
            </a:lvl8pPr>
            <a:lvl9pPr marL="3886200" indent="-228600" defTabSz="963613"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1CF1CC01-15F1-D142-99E7-146E6EFD7FE5}" type="slidenum">
              <a:rPr lang="en-US" sz="1300"/>
              <a:pPr eaLnBrk="1" hangingPunct="1"/>
              <a:t>8</a:t>
            </a:fld>
            <a:endParaRPr lang="en-US" sz="13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3613" eaLnBrk="0" hangingPunct="0">
              <a:defRPr sz="2000">
                <a:solidFill>
                  <a:schemeClr val="tx1"/>
                </a:solidFill>
                <a:latin typeface="Arial" charset="0"/>
                <a:ea typeface="ＭＳ Ｐゴシック" charset="0"/>
                <a:cs typeface="ＭＳ Ｐゴシック" charset="0"/>
              </a:defRPr>
            </a:lvl1pPr>
            <a:lvl2pPr marL="742950" indent="-285750" defTabSz="963613" eaLnBrk="0" hangingPunct="0">
              <a:defRPr sz="2000">
                <a:solidFill>
                  <a:schemeClr val="tx1"/>
                </a:solidFill>
                <a:latin typeface="Arial" charset="0"/>
                <a:ea typeface="ＭＳ Ｐゴシック" charset="0"/>
              </a:defRPr>
            </a:lvl2pPr>
            <a:lvl3pPr marL="1143000" indent="-228600" defTabSz="963613" eaLnBrk="0" hangingPunct="0">
              <a:defRPr sz="2000">
                <a:solidFill>
                  <a:schemeClr val="tx1"/>
                </a:solidFill>
                <a:latin typeface="Arial" charset="0"/>
                <a:ea typeface="ＭＳ Ｐゴシック" charset="0"/>
              </a:defRPr>
            </a:lvl3pPr>
            <a:lvl4pPr marL="1600200" indent="-228600" defTabSz="963613" eaLnBrk="0" hangingPunct="0">
              <a:defRPr sz="2000">
                <a:solidFill>
                  <a:schemeClr val="tx1"/>
                </a:solidFill>
                <a:latin typeface="Arial" charset="0"/>
                <a:ea typeface="ＭＳ Ｐゴシック" charset="0"/>
              </a:defRPr>
            </a:lvl4pPr>
            <a:lvl5pPr marL="2057400" indent="-228600" defTabSz="963613" eaLnBrk="0" hangingPunct="0">
              <a:defRPr sz="2000">
                <a:solidFill>
                  <a:schemeClr val="tx1"/>
                </a:solidFill>
                <a:latin typeface="Arial" charset="0"/>
                <a:ea typeface="ＭＳ Ｐゴシック" charset="0"/>
              </a:defRPr>
            </a:lvl5pPr>
            <a:lvl6pPr marL="2514600" indent="-228600" defTabSz="963613" eaLnBrk="0" fontAlgn="base" hangingPunct="0">
              <a:spcBef>
                <a:spcPct val="0"/>
              </a:spcBef>
              <a:spcAft>
                <a:spcPct val="0"/>
              </a:spcAft>
              <a:defRPr sz="2000">
                <a:solidFill>
                  <a:schemeClr val="tx1"/>
                </a:solidFill>
                <a:latin typeface="Arial" charset="0"/>
                <a:ea typeface="ＭＳ Ｐゴシック" charset="0"/>
              </a:defRPr>
            </a:lvl6pPr>
            <a:lvl7pPr marL="2971800" indent="-228600" defTabSz="963613" eaLnBrk="0" fontAlgn="base" hangingPunct="0">
              <a:spcBef>
                <a:spcPct val="0"/>
              </a:spcBef>
              <a:spcAft>
                <a:spcPct val="0"/>
              </a:spcAft>
              <a:defRPr sz="2000">
                <a:solidFill>
                  <a:schemeClr val="tx1"/>
                </a:solidFill>
                <a:latin typeface="Arial" charset="0"/>
                <a:ea typeface="ＭＳ Ｐゴシック" charset="0"/>
              </a:defRPr>
            </a:lvl7pPr>
            <a:lvl8pPr marL="3429000" indent="-228600" defTabSz="963613" eaLnBrk="0" fontAlgn="base" hangingPunct="0">
              <a:spcBef>
                <a:spcPct val="0"/>
              </a:spcBef>
              <a:spcAft>
                <a:spcPct val="0"/>
              </a:spcAft>
              <a:defRPr sz="2000">
                <a:solidFill>
                  <a:schemeClr val="tx1"/>
                </a:solidFill>
                <a:latin typeface="Arial" charset="0"/>
                <a:ea typeface="ＭＳ Ｐゴシック" charset="0"/>
              </a:defRPr>
            </a:lvl8pPr>
            <a:lvl9pPr marL="3886200" indent="-228600" defTabSz="963613"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95E22AA6-76CA-4847-A72E-77943052C71D}" type="slidenum">
              <a:rPr lang="en-US" sz="1300"/>
              <a:pPr eaLnBrk="1" hangingPunct="1"/>
              <a:t>9</a:t>
            </a:fld>
            <a:endParaRPr lang="en-US" sz="1300"/>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3613" eaLnBrk="0" hangingPunct="0">
              <a:defRPr sz="2000">
                <a:solidFill>
                  <a:schemeClr val="tx1"/>
                </a:solidFill>
                <a:latin typeface="Arial" charset="0"/>
                <a:ea typeface="ＭＳ Ｐゴシック" charset="0"/>
                <a:cs typeface="ＭＳ Ｐゴシック" charset="0"/>
              </a:defRPr>
            </a:lvl1pPr>
            <a:lvl2pPr marL="742950" indent="-285750" defTabSz="963613" eaLnBrk="0" hangingPunct="0">
              <a:defRPr sz="2000">
                <a:solidFill>
                  <a:schemeClr val="tx1"/>
                </a:solidFill>
                <a:latin typeface="Arial" charset="0"/>
                <a:ea typeface="ＭＳ Ｐゴシック" charset="0"/>
              </a:defRPr>
            </a:lvl2pPr>
            <a:lvl3pPr marL="1143000" indent="-228600" defTabSz="963613" eaLnBrk="0" hangingPunct="0">
              <a:defRPr sz="2000">
                <a:solidFill>
                  <a:schemeClr val="tx1"/>
                </a:solidFill>
                <a:latin typeface="Arial" charset="0"/>
                <a:ea typeface="ＭＳ Ｐゴシック" charset="0"/>
              </a:defRPr>
            </a:lvl3pPr>
            <a:lvl4pPr marL="1600200" indent="-228600" defTabSz="963613" eaLnBrk="0" hangingPunct="0">
              <a:defRPr sz="2000">
                <a:solidFill>
                  <a:schemeClr val="tx1"/>
                </a:solidFill>
                <a:latin typeface="Arial" charset="0"/>
                <a:ea typeface="ＭＳ Ｐゴシック" charset="0"/>
              </a:defRPr>
            </a:lvl4pPr>
            <a:lvl5pPr marL="2057400" indent="-228600" defTabSz="963613" eaLnBrk="0" hangingPunct="0">
              <a:defRPr sz="2000">
                <a:solidFill>
                  <a:schemeClr val="tx1"/>
                </a:solidFill>
                <a:latin typeface="Arial" charset="0"/>
                <a:ea typeface="ＭＳ Ｐゴシック" charset="0"/>
              </a:defRPr>
            </a:lvl5pPr>
            <a:lvl6pPr marL="2514600" indent="-228600" defTabSz="963613" eaLnBrk="0" fontAlgn="base" hangingPunct="0">
              <a:spcBef>
                <a:spcPct val="0"/>
              </a:spcBef>
              <a:spcAft>
                <a:spcPct val="0"/>
              </a:spcAft>
              <a:defRPr sz="2000">
                <a:solidFill>
                  <a:schemeClr val="tx1"/>
                </a:solidFill>
                <a:latin typeface="Arial" charset="0"/>
                <a:ea typeface="ＭＳ Ｐゴシック" charset="0"/>
              </a:defRPr>
            </a:lvl6pPr>
            <a:lvl7pPr marL="2971800" indent="-228600" defTabSz="963613" eaLnBrk="0" fontAlgn="base" hangingPunct="0">
              <a:spcBef>
                <a:spcPct val="0"/>
              </a:spcBef>
              <a:spcAft>
                <a:spcPct val="0"/>
              </a:spcAft>
              <a:defRPr sz="2000">
                <a:solidFill>
                  <a:schemeClr val="tx1"/>
                </a:solidFill>
                <a:latin typeface="Arial" charset="0"/>
                <a:ea typeface="ＭＳ Ｐゴシック" charset="0"/>
              </a:defRPr>
            </a:lvl7pPr>
            <a:lvl8pPr marL="3429000" indent="-228600" defTabSz="963613" eaLnBrk="0" fontAlgn="base" hangingPunct="0">
              <a:spcBef>
                <a:spcPct val="0"/>
              </a:spcBef>
              <a:spcAft>
                <a:spcPct val="0"/>
              </a:spcAft>
              <a:defRPr sz="2000">
                <a:solidFill>
                  <a:schemeClr val="tx1"/>
                </a:solidFill>
                <a:latin typeface="Arial" charset="0"/>
                <a:ea typeface="ＭＳ Ｐゴシック" charset="0"/>
              </a:defRPr>
            </a:lvl8pPr>
            <a:lvl9pPr marL="3886200" indent="-228600" defTabSz="963613"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F812F71D-8832-BD45-BDCC-A8CDA6B54789}" type="slidenum">
              <a:rPr lang="en-US" sz="1300"/>
              <a:pPr eaLnBrk="1" hangingPunct="1"/>
              <a:t>10</a:t>
            </a:fld>
            <a:endParaRPr lang="en-US" sz="1300"/>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Intro to Atomistic Modeling, F12 (UW – Madison, MS&amp;E 560)</a:t>
            </a:r>
          </a:p>
        </p:txBody>
      </p:sp>
      <p:sp>
        <p:nvSpPr>
          <p:cNvPr id="6" name="Rectangle 6"/>
          <p:cNvSpPr>
            <a:spLocks noGrp="1" noChangeArrowheads="1"/>
          </p:cNvSpPr>
          <p:nvPr>
            <p:ph type="sldNum" sz="quarter" idx="12"/>
          </p:nvPr>
        </p:nvSpPr>
        <p:spPr>
          <a:ln/>
        </p:spPr>
        <p:txBody>
          <a:bodyPr/>
          <a:lstStyle>
            <a:lvl1pPr>
              <a:defRPr/>
            </a:lvl1pPr>
          </a:lstStyle>
          <a:p>
            <a:pPr>
              <a:defRPr/>
            </a:pPr>
            <a:endParaRPr lang="en-US"/>
          </a:p>
          <a:p>
            <a:pPr>
              <a:defRPr/>
            </a:pPr>
            <a:fld id="{C6ECC8F7-D2CE-334D-8904-F581E85CA54A}" type="slidenum">
              <a:rPr lang="en-US"/>
              <a:pPr>
                <a:defRPr/>
              </a:pPr>
              <a:t>‹#›</a:t>
            </a:fld>
            <a:endParaRPr lang="en-US"/>
          </a:p>
        </p:txBody>
      </p:sp>
    </p:spTree>
    <p:extLst>
      <p:ext uri="{BB962C8B-B14F-4D97-AF65-F5344CB8AC3E}">
        <p14:creationId xmlns:p14="http://schemas.microsoft.com/office/powerpoint/2010/main" val="1843300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Intro to Atomistic Modeling, F12 (UW – Madison, MS&amp;E 560)</a:t>
            </a:r>
          </a:p>
        </p:txBody>
      </p:sp>
      <p:sp>
        <p:nvSpPr>
          <p:cNvPr id="6" name="Rectangle 6"/>
          <p:cNvSpPr>
            <a:spLocks noGrp="1" noChangeArrowheads="1"/>
          </p:cNvSpPr>
          <p:nvPr>
            <p:ph type="sldNum" sz="quarter" idx="12"/>
          </p:nvPr>
        </p:nvSpPr>
        <p:spPr>
          <a:ln/>
        </p:spPr>
        <p:txBody>
          <a:bodyPr/>
          <a:lstStyle>
            <a:lvl1pPr>
              <a:defRPr/>
            </a:lvl1pPr>
          </a:lstStyle>
          <a:p>
            <a:pPr>
              <a:defRPr/>
            </a:pPr>
            <a:endParaRPr lang="en-US"/>
          </a:p>
          <a:p>
            <a:pPr>
              <a:defRPr/>
            </a:pPr>
            <a:fld id="{5A0DFBD4-2C92-1746-8E94-8DCCC3DB3313}" type="slidenum">
              <a:rPr lang="en-US"/>
              <a:pPr>
                <a:defRPr/>
              </a:pPr>
              <a:t>‹#›</a:t>
            </a:fld>
            <a:endParaRPr lang="en-US"/>
          </a:p>
        </p:txBody>
      </p:sp>
    </p:spTree>
    <p:extLst>
      <p:ext uri="{BB962C8B-B14F-4D97-AF65-F5344CB8AC3E}">
        <p14:creationId xmlns:p14="http://schemas.microsoft.com/office/powerpoint/2010/main" val="1020106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126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Intro to Atomistic Modeling, F12 (UW – Madison, MS&amp;E 560)</a:t>
            </a:r>
          </a:p>
        </p:txBody>
      </p:sp>
      <p:sp>
        <p:nvSpPr>
          <p:cNvPr id="6" name="Rectangle 6"/>
          <p:cNvSpPr>
            <a:spLocks noGrp="1" noChangeArrowheads="1"/>
          </p:cNvSpPr>
          <p:nvPr>
            <p:ph type="sldNum" sz="quarter" idx="12"/>
          </p:nvPr>
        </p:nvSpPr>
        <p:spPr>
          <a:ln/>
        </p:spPr>
        <p:txBody>
          <a:bodyPr/>
          <a:lstStyle>
            <a:lvl1pPr>
              <a:defRPr/>
            </a:lvl1pPr>
          </a:lstStyle>
          <a:p>
            <a:pPr>
              <a:defRPr/>
            </a:pPr>
            <a:endParaRPr lang="en-US"/>
          </a:p>
          <a:p>
            <a:pPr>
              <a:defRPr/>
            </a:pPr>
            <a:fld id="{1EE0A529-BA16-924C-9D61-77AD93DB431A}" type="slidenum">
              <a:rPr lang="en-US"/>
              <a:pPr>
                <a:defRPr/>
              </a:pPr>
              <a:t>‹#›</a:t>
            </a:fld>
            <a:endParaRPr lang="en-US"/>
          </a:p>
        </p:txBody>
      </p:sp>
    </p:spTree>
    <p:extLst>
      <p:ext uri="{BB962C8B-B14F-4D97-AF65-F5344CB8AC3E}">
        <p14:creationId xmlns:p14="http://schemas.microsoft.com/office/powerpoint/2010/main" val="963498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255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Intro to Atomistic Modeling, F12 (UW – Madison, MS&amp;E 560)</a:t>
            </a:r>
          </a:p>
        </p:txBody>
      </p:sp>
      <p:sp>
        <p:nvSpPr>
          <p:cNvPr id="7" name="Rectangle 6"/>
          <p:cNvSpPr>
            <a:spLocks noGrp="1" noChangeArrowheads="1"/>
          </p:cNvSpPr>
          <p:nvPr>
            <p:ph type="sldNum" sz="quarter" idx="12"/>
          </p:nvPr>
        </p:nvSpPr>
        <p:spPr>
          <a:ln/>
        </p:spPr>
        <p:txBody>
          <a:bodyPr/>
          <a:lstStyle>
            <a:lvl1pPr>
              <a:defRPr/>
            </a:lvl1pPr>
          </a:lstStyle>
          <a:p>
            <a:pPr>
              <a:defRPr/>
            </a:pPr>
            <a:endParaRPr lang="en-US"/>
          </a:p>
          <a:p>
            <a:pPr>
              <a:defRPr/>
            </a:pPr>
            <a:fld id="{49A88042-408E-8141-816C-CDB4DA221A4C}" type="slidenum">
              <a:rPr lang="en-US"/>
              <a:pPr>
                <a:defRPr/>
              </a:pPr>
              <a:t>‹#›</a:t>
            </a:fld>
            <a:endParaRPr lang="en-US"/>
          </a:p>
        </p:txBody>
      </p:sp>
    </p:spTree>
    <p:extLst>
      <p:ext uri="{BB962C8B-B14F-4D97-AF65-F5344CB8AC3E}">
        <p14:creationId xmlns:p14="http://schemas.microsoft.com/office/powerpoint/2010/main" val="381313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Intro to Atomistic Modeling, F12 (UW – Madison, MS&amp;E 560)</a:t>
            </a:r>
          </a:p>
        </p:txBody>
      </p:sp>
      <p:sp>
        <p:nvSpPr>
          <p:cNvPr id="6" name="Rectangle 6"/>
          <p:cNvSpPr>
            <a:spLocks noGrp="1" noChangeArrowheads="1"/>
          </p:cNvSpPr>
          <p:nvPr>
            <p:ph type="sldNum" sz="quarter" idx="12"/>
          </p:nvPr>
        </p:nvSpPr>
        <p:spPr>
          <a:ln/>
        </p:spPr>
        <p:txBody>
          <a:bodyPr/>
          <a:lstStyle>
            <a:lvl1pPr>
              <a:defRPr/>
            </a:lvl1pPr>
          </a:lstStyle>
          <a:p>
            <a:pPr>
              <a:defRPr/>
            </a:pPr>
            <a:endParaRPr lang="en-US"/>
          </a:p>
          <a:p>
            <a:pPr>
              <a:defRPr/>
            </a:pPr>
            <a:fld id="{304879C7-5735-A04D-B199-096159A62A13}" type="slidenum">
              <a:rPr lang="en-US"/>
              <a:pPr>
                <a:defRPr/>
              </a:pPr>
              <a:t>‹#›</a:t>
            </a:fld>
            <a:endParaRPr lang="en-US"/>
          </a:p>
        </p:txBody>
      </p:sp>
    </p:spTree>
    <p:extLst>
      <p:ext uri="{BB962C8B-B14F-4D97-AF65-F5344CB8AC3E}">
        <p14:creationId xmlns:p14="http://schemas.microsoft.com/office/powerpoint/2010/main" val="252079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Intro to Atomistic Modeling, F12 (UW – Madison, MS&amp;E 560)</a:t>
            </a:r>
          </a:p>
        </p:txBody>
      </p:sp>
      <p:sp>
        <p:nvSpPr>
          <p:cNvPr id="6" name="Rectangle 6"/>
          <p:cNvSpPr>
            <a:spLocks noGrp="1" noChangeArrowheads="1"/>
          </p:cNvSpPr>
          <p:nvPr>
            <p:ph type="sldNum" sz="quarter" idx="12"/>
          </p:nvPr>
        </p:nvSpPr>
        <p:spPr>
          <a:ln/>
        </p:spPr>
        <p:txBody>
          <a:bodyPr/>
          <a:lstStyle>
            <a:lvl1pPr>
              <a:defRPr/>
            </a:lvl1pPr>
          </a:lstStyle>
          <a:p>
            <a:pPr>
              <a:defRPr/>
            </a:pPr>
            <a:endParaRPr lang="en-US"/>
          </a:p>
          <a:p>
            <a:pPr>
              <a:defRPr/>
            </a:pPr>
            <a:fld id="{62A31FD0-AFF3-544F-9199-E6306FD8ED2C}" type="slidenum">
              <a:rPr lang="en-US"/>
              <a:pPr>
                <a:defRPr/>
              </a:pPr>
              <a:t>‹#›</a:t>
            </a:fld>
            <a:endParaRPr lang="en-US"/>
          </a:p>
        </p:txBody>
      </p:sp>
    </p:spTree>
    <p:extLst>
      <p:ext uri="{BB962C8B-B14F-4D97-AF65-F5344CB8AC3E}">
        <p14:creationId xmlns:p14="http://schemas.microsoft.com/office/powerpoint/2010/main" val="670213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Intro to Atomistic Modeling, F12 (UW – Madison, MS&amp;E 560)</a:t>
            </a:r>
          </a:p>
        </p:txBody>
      </p:sp>
      <p:sp>
        <p:nvSpPr>
          <p:cNvPr id="7" name="Rectangle 6"/>
          <p:cNvSpPr>
            <a:spLocks noGrp="1" noChangeArrowheads="1"/>
          </p:cNvSpPr>
          <p:nvPr>
            <p:ph type="sldNum" sz="quarter" idx="12"/>
          </p:nvPr>
        </p:nvSpPr>
        <p:spPr>
          <a:ln/>
        </p:spPr>
        <p:txBody>
          <a:bodyPr/>
          <a:lstStyle>
            <a:lvl1pPr>
              <a:defRPr/>
            </a:lvl1pPr>
          </a:lstStyle>
          <a:p>
            <a:pPr>
              <a:defRPr/>
            </a:pPr>
            <a:endParaRPr lang="en-US"/>
          </a:p>
          <a:p>
            <a:pPr>
              <a:defRPr/>
            </a:pPr>
            <a:fld id="{9CA0AC6F-636D-2843-8C37-4038D7EE1845}" type="slidenum">
              <a:rPr lang="en-US"/>
              <a:pPr>
                <a:defRPr/>
              </a:pPr>
              <a:t>‹#›</a:t>
            </a:fld>
            <a:endParaRPr lang="en-US"/>
          </a:p>
        </p:txBody>
      </p:sp>
    </p:spTree>
    <p:extLst>
      <p:ext uri="{BB962C8B-B14F-4D97-AF65-F5344CB8AC3E}">
        <p14:creationId xmlns:p14="http://schemas.microsoft.com/office/powerpoint/2010/main" val="152613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Intro to Atomistic Modeling, F12 (UW – Madison, MS&amp;E 560)</a:t>
            </a:r>
          </a:p>
        </p:txBody>
      </p:sp>
      <p:sp>
        <p:nvSpPr>
          <p:cNvPr id="9" name="Rectangle 6"/>
          <p:cNvSpPr>
            <a:spLocks noGrp="1" noChangeArrowheads="1"/>
          </p:cNvSpPr>
          <p:nvPr>
            <p:ph type="sldNum" sz="quarter" idx="12"/>
          </p:nvPr>
        </p:nvSpPr>
        <p:spPr>
          <a:ln/>
        </p:spPr>
        <p:txBody>
          <a:bodyPr/>
          <a:lstStyle>
            <a:lvl1pPr>
              <a:defRPr/>
            </a:lvl1pPr>
          </a:lstStyle>
          <a:p>
            <a:pPr>
              <a:defRPr/>
            </a:pPr>
            <a:endParaRPr lang="en-US"/>
          </a:p>
          <a:p>
            <a:pPr>
              <a:defRPr/>
            </a:pPr>
            <a:fld id="{0D5D69DC-C97E-A14E-96C8-77D379BA4BBB}" type="slidenum">
              <a:rPr lang="en-US"/>
              <a:pPr>
                <a:defRPr/>
              </a:pPr>
              <a:t>‹#›</a:t>
            </a:fld>
            <a:endParaRPr lang="en-US"/>
          </a:p>
        </p:txBody>
      </p:sp>
    </p:spTree>
    <p:extLst>
      <p:ext uri="{BB962C8B-B14F-4D97-AF65-F5344CB8AC3E}">
        <p14:creationId xmlns:p14="http://schemas.microsoft.com/office/powerpoint/2010/main" val="225607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Intro to Atomistic Modeling, F12 (UW – Madison, MS&amp;E 560)</a:t>
            </a:r>
          </a:p>
        </p:txBody>
      </p:sp>
      <p:sp>
        <p:nvSpPr>
          <p:cNvPr id="5" name="Rectangle 6"/>
          <p:cNvSpPr>
            <a:spLocks noGrp="1" noChangeArrowheads="1"/>
          </p:cNvSpPr>
          <p:nvPr>
            <p:ph type="sldNum" sz="quarter" idx="12"/>
          </p:nvPr>
        </p:nvSpPr>
        <p:spPr>
          <a:ln/>
        </p:spPr>
        <p:txBody>
          <a:bodyPr/>
          <a:lstStyle>
            <a:lvl1pPr>
              <a:defRPr/>
            </a:lvl1pPr>
          </a:lstStyle>
          <a:p>
            <a:pPr>
              <a:defRPr/>
            </a:pPr>
            <a:endParaRPr lang="en-US"/>
          </a:p>
          <a:p>
            <a:pPr>
              <a:defRPr/>
            </a:pPr>
            <a:fld id="{1F5BCF1A-B317-3949-B051-56B6F6FC2EFD}" type="slidenum">
              <a:rPr lang="en-US"/>
              <a:pPr>
                <a:defRPr/>
              </a:pPr>
              <a:t>‹#›</a:t>
            </a:fld>
            <a:endParaRPr lang="en-US"/>
          </a:p>
        </p:txBody>
      </p:sp>
    </p:spTree>
    <p:extLst>
      <p:ext uri="{BB962C8B-B14F-4D97-AF65-F5344CB8AC3E}">
        <p14:creationId xmlns:p14="http://schemas.microsoft.com/office/powerpoint/2010/main" val="2641229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Intro to Atomistic Modeling, F12 (UW – Madison, MS&amp;E 560)</a:t>
            </a:r>
          </a:p>
        </p:txBody>
      </p:sp>
      <p:sp>
        <p:nvSpPr>
          <p:cNvPr id="4" name="Rectangle 6"/>
          <p:cNvSpPr>
            <a:spLocks noGrp="1" noChangeArrowheads="1"/>
          </p:cNvSpPr>
          <p:nvPr>
            <p:ph type="sldNum" sz="quarter" idx="12"/>
          </p:nvPr>
        </p:nvSpPr>
        <p:spPr>
          <a:ln/>
        </p:spPr>
        <p:txBody>
          <a:bodyPr/>
          <a:lstStyle>
            <a:lvl1pPr>
              <a:defRPr/>
            </a:lvl1pPr>
          </a:lstStyle>
          <a:p>
            <a:pPr>
              <a:defRPr/>
            </a:pPr>
            <a:endParaRPr lang="en-US"/>
          </a:p>
          <a:p>
            <a:pPr>
              <a:defRPr/>
            </a:pPr>
            <a:fld id="{D635907B-6539-4340-86CC-15423BBB3060}" type="slidenum">
              <a:rPr lang="en-US"/>
              <a:pPr>
                <a:defRPr/>
              </a:pPr>
              <a:t>‹#›</a:t>
            </a:fld>
            <a:endParaRPr lang="en-US"/>
          </a:p>
        </p:txBody>
      </p:sp>
    </p:spTree>
    <p:extLst>
      <p:ext uri="{BB962C8B-B14F-4D97-AF65-F5344CB8AC3E}">
        <p14:creationId xmlns:p14="http://schemas.microsoft.com/office/powerpoint/2010/main" val="4178025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Intro to Atomistic Modeling, F12 (UW – Madison, MS&amp;E 560)</a:t>
            </a:r>
          </a:p>
        </p:txBody>
      </p:sp>
      <p:sp>
        <p:nvSpPr>
          <p:cNvPr id="7" name="Rectangle 6"/>
          <p:cNvSpPr>
            <a:spLocks noGrp="1" noChangeArrowheads="1"/>
          </p:cNvSpPr>
          <p:nvPr>
            <p:ph type="sldNum" sz="quarter" idx="12"/>
          </p:nvPr>
        </p:nvSpPr>
        <p:spPr>
          <a:ln/>
        </p:spPr>
        <p:txBody>
          <a:bodyPr/>
          <a:lstStyle>
            <a:lvl1pPr>
              <a:defRPr/>
            </a:lvl1pPr>
          </a:lstStyle>
          <a:p>
            <a:pPr>
              <a:defRPr/>
            </a:pPr>
            <a:endParaRPr lang="en-US"/>
          </a:p>
          <a:p>
            <a:pPr>
              <a:defRPr/>
            </a:pPr>
            <a:fld id="{4CB82683-E8EB-6948-A33E-6FE2C1930F40}" type="slidenum">
              <a:rPr lang="en-US"/>
              <a:pPr>
                <a:defRPr/>
              </a:pPr>
              <a:t>‹#›</a:t>
            </a:fld>
            <a:endParaRPr lang="en-US"/>
          </a:p>
        </p:txBody>
      </p:sp>
    </p:spTree>
    <p:extLst>
      <p:ext uri="{BB962C8B-B14F-4D97-AF65-F5344CB8AC3E}">
        <p14:creationId xmlns:p14="http://schemas.microsoft.com/office/powerpoint/2010/main" val="3578727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Intro to Atomistic Modeling, F12 (UW – Madison, MS&amp;E 560)</a:t>
            </a:r>
          </a:p>
        </p:txBody>
      </p:sp>
      <p:sp>
        <p:nvSpPr>
          <p:cNvPr id="7" name="Rectangle 6"/>
          <p:cNvSpPr>
            <a:spLocks noGrp="1" noChangeArrowheads="1"/>
          </p:cNvSpPr>
          <p:nvPr>
            <p:ph type="sldNum" sz="quarter" idx="12"/>
          </p:nvPr>
        </p:nvSpPr>
        <p:spPr>
          <a:ln/>
        </p:spPr>
        <p:txBody>
          <a:bodyPr/>
          <a:lstStyle>
            <a:lvl1pPr>
              <a:defRPr/>
            </a:lvl1pPr>
          </a:lstStyle>
          <a:p>
            <a:pPr>
              <a:defRPr/>
            </a:pPr>
            <a:endParaRPr lang="en-US"/>
          </a:p>
          <a:p>
            <a:pPr>
              <a:defRPr/>
            </a:pPr>
            <a:fld id="{BEE56ABF-9C62-4245-A88E-D9EAEBC201B9}" type="slidenum">
              <a:rPr lang="en-US"/>
              <a:pPr>
                <a:defRPr/>
              </a:pPr>
              <a:t>‹#›</a:t>
            </a:fld>
            <a:endParaRPr lang="en-US"/>
          </a:p>
        </p:txBody>
      </p:sp>
    </p:spTree>
    <p:extLst>
      <p:ext uri="{BB962C8B-B14F-4D97-AF65-F5344CB8AC3E}">
        <p14:creationId xmlns:p14="http://schemas.microsoft.com/office/powerpoint/2010/main" val="3322564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0"/>
            <a:ext cx="9144000" cy="1025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2339975" y="6400800"/>
            <a:ext cx="4735513"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vl1pPr>
          </a:lstStyle>
          <a:p>
            <a:pPr>
              <a:defRPr/>
            </a:pPr>
            <a:r>
              <a:rPr lang="en-US"/>
              <a:t>Intro to Atomistic Modeling, F12 (UW – Madison, MS&amp;E 560)</a:t>
            </a:r>
          </a:p>
        </p:txBody>
      </p:sp>
      <p:sp>
        <p:nvSpPr>
          <p:cNvPr id="1030"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vl1pPr>
          </a:lstStyle>
          <a:p>
            <a:pPr>
              <a:defRPr/>
            </a:pPr>
            <a:endParaRPr lang="en-US"/>
          </a:p>
          <a:p>
            <a:pPr>
              <a:defRPr/>
            </a:pPr>
            <a:fld id="{0C010DD0-C9B1-EA47-94B4-88575E3F934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3200" b="1">
          <a:solidFill>
            <a:srgbClr val="CC0000"/>
          </a:solidFill>
          <a:latin typeface="+mj-lt"/>
          <a:ea typeface="ＭＳ Ｐゴシック" charset="-128"/>
          <a:cs typeface="ＭＳ Ｐゴシック" charset="-128"/>
        </a:defRPr>
      </a:lvl1pPr>
      <a:lvl2pPr algn="ctr" rtl="0" eaLnBrk="0" fontAlgn="base" hangingPunct="0">
        <a:spcBef>
          <a:spcPct val="0"/>
        </a:spcBef>
        <a:spcAft>
          <a:spcPct val="0"/>
        </a:spcAft>
        <a:defRPr sz="3200" b="1">
          <a:solidFill>
            <a:srgbClr val="CC0000"/>
          </a:solidFill>
          <a:latin typeface="Arial" charset="0"/>
          <a:ea typeface="ＭＳ Ｐゴシック" charset="-128"/>
          <a:cs typeface="ＭＳ Ｐゴシック" charset="-128"/>
        </a:defRPr>
      </a:lvl2pPr>
      <a:lvl3pPr algn="ctr" rtl="0" eaLnBrk="0" fontAlgn="base" hangingPunct="0">
        <a:spcBef>
          <a:spcPct val="0"/>
        </a:spcBef>
        <a:spcAft>
          <a:spcPct val="0"/>
        </a:spcAft>
        <a:defRPr sz="3200" b="1">
          <a:solidFill>
            <a:srgbClr val="CC0000"/>
          </a:solidFill>
          <a:latin typeface="Arial" charset="0"/>
          <a:ea typeface="ＭＳ Ｐゴシック" charset="-128"/>
          <a:cs typeface="ＭＳ Ｐゴシック" charset="-128"/>
        </a:defRPr>
      </a:lvl3pPr>
      <a:lvl4pPr algn="ctr" rtl="0" eaLnBrk="0" fontAlgn="base" hangingPunct="0">
        <a:spcBef>
          <a:spcPct val="0"/>
        </a:spcBef>
        <a:spcAft>
          <a:spcPct val="0"/>
        </a:spcAft>
        <a:defRPr sz="3200" b="1">
          <a:solidFill>
            <a:srgbClr val="CC0000"/>
          </a:solidFill>
          <a:latin typeface="Arial" charset="0"/>
          <a:ea typeface="ＭＳ Ｐゴシック" charset="-128"/>
          <a:cs typeface="ＭＳ Ｐゴシック" charset="-128"/>
        </a:defRPr>
      </a:lvl4pPr>
      <a:lvl5pPr algn="ctr" rtl="0" eaLnBrk="0" fontAlgn="base" hangingPunct="0">
        <a:spcBef>
          <a:spcPct val="0"/>
        </a:spcBef>
        <a:spcAft>
          <a:spcPct val="0"/>
        </a:spcAft>
        <a:defRPr sz="3200" b="1">
          <a:solidFill>
            <a:srgbClr val="CC0000"/>
          </a:solidFill>
          <a:latin typeface="Arial" charset="0"/>
          <a:ea typeface="ＭＳ Ｐゴシック" charset="-128"/>
          <a:cs typeface="ＭＳ Ｐゴシック" charset="-128"/>
        </a:defRPr>
      </a:lvl5pPr>
      <a:lvl6pPr marL="457200" algn="ctr" rtl="0" fontAlgn="base">
        <a:spcBef>
          <a:spcPct val="0"/>
        </a:spcBef>
        <a:spcAft>
          <a:spcPct val="0"/>
        </a:spcAft>
        <a:defRPr sz="3200" b="1">
          <a:solidFill>
            <a:srgbClr val="CC0000"/>
          </a:solidFill>
          <a:latin typeface="Arial" charset="0"/>
        </a:defRPr>
      </a:lvl6pPr>
      <a:lvl7pPr marL="914400" algn="ctr" rtl="0" fontAlgn="base">
        <a:spcBef>
          <a:spcPct val="0"/>
        </a:spcBef>
        <a:spcAft>
          <a:spcPct val="0"/>
        </a:spcAft>
        <a:defRPr sz="3200" b="1">
          <a:solidFill>
            <a:srgbClr val="CC0000"/>
          </a:solidFill>
          <a:latin typeface="Arial" charset="0"/>
        </a:defRPr>
      </a:lvl7pPr>
      <a:lvl8pPr marL="1371600" algn="ctr" rtl="0" fontAlgn="base">
        <a:spcBef>
          <a:spcPct val="0"/>
        </a:spcBef>
        <a:spcAft>
          <a:spcPct val="0"/>
        </a:spcAft>
        <a:defRPr sz="3200" b="1">
          <a:solidFill>
            <a:srgbClr val="CC0000"/>
          </a:solidFill>
          <a:latin typeface="Arial" charset="0"/>
        </a:defRPr>
      </a:lvl8pPr>
      <a:lvl9pPr marL="1828800" algn="ctr" rtl="0" fontAlgn="base">
        <a:spcBef>
          <a:spcPct val="0"/>
        </a:spcBef>
        <a:spcAft>
          <a:spcPct val="0"/>
        </a:spcAft>
        <a:defRPr sz="3200" b="1">
          <a:solidFill>
            <a:srgbClr val="CC0000"/>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1400">
          <a:solidFill>
            <a:schemeClr val="tx1"/>
          </a:solidFill>
          <a:latin typeface="+mn-lt"/>
          <a:ea typeface="ＭＳ Ｐゴシック" charset="-128"/>
        </a:defRPr>
      </a:lvl5pPr>
      <a:lvl6pPr marL="2514600" indent="-228600" algn="l" rtl="0" fontAlgn="base">
        <a:spcBef>
          <a:spcPct val="20000"/>
        </a:spcBef>
        <a:spcAft>
          <a:spcPct val="0"/>
        </a:spcAft>
        <a:buChar char="»"/>
        <a:defRPr sz="1400">
          <a:solidFill>
            <a:schemeClr val="tx1"/>
          </a:solidFill>
          <a:latin typeface="+mn-lt"/>
          <a:ea typeface="ＭＳ Ｐゴシック" charset="-128"/>
        </a:defRPr>
      </a:lvl6pPr>
      <a:lvl7pPr marL="2971800" indent="-228600" algn="l" rtl="0" fontAlgn="base">
        <a:spcBef>
          <a:spcPct val="20000"/>
        </a:spcBef>
        <a:spcAft>
          <a:spcPct val="0"/>
        </a:spcAft>
        <a:buChar char="»"/>
        <a:defRPr sz="1400">
          <a:solidFill>
            <a:schemeClr val="tx1"/>
          </a:solidFill>
          <a:latin typeface="+mn-lt"/>
          <a:ea typeface="ＭＳ Ｐゴシック" charset="-128"/>
        </a:defRPr>
      </a:lvl7pPr>
      <a:lvl8pPr marL="3429000" indent="-228600" algn="l" rtl="0" fontAlgn="base">
        <a:spcBef>
          <a:spcPct val="20000"/>
        </a:spcBef>
        <a:spcAft>
          <a:spcPct val="0"/>
        </a:spcAft>
        <a:buChar char="»"/>
        <a:defRPr sz="1400">
          <a:solidFill>
            <a:schemeClr val="tx1"/>
          </a:solidFill>
          <a:latin typeface="+mn-lt"/>
          <a:ea typeface="ＭＳ Ｐゴシック" charset="-128"/>
        </a:defRPr>
      </a:lvl8pPr>
      <a:lvl9pPr marL="3886200" indent="-228600" algn="l" rtl="0" fontAlgn="base">
        <a:spcBef>
          <a:spcPct val="20000"/>
        </a:spcBef>
        <a:spcAft>
          <a:spcPct val="0"/>
        </a:spcAft>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armmtutorial.org/index.php/The_Energy_Functio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ks.uiuc.edu/Training/Tutorials/science/forcefield-tutorial/forcefield-html/node5.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w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hyperlink" Target="file:////Users/danemorgan/Documents/DDMFiles/Writeups/Classes/F2013%20MSE560%20/Class%20Notes/Movies/Sinnott%20Si%20in%20SiO2%20COMB%20Charge%20Equilibration.wmv" TargetMode="Externa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000"/>
          </a:p>
          <a:p>
            <a:pPr eaLnBrk="1" hangingPunct="1"/>
            <a:fld id="{E2528C48-2B21-9A4C-984C-D279A1412994}" type="slidenum">
              <a:rPr lang="en-US" sz="1000"/>
              <a:pPr eaLnBrk="1" hangingPunct="1"/>
              <a:t>1</a:t>
            </a:fld>
            <a:endParaRPr lang="en-US" sz="1000"/>
          </a:p>
        </p:txBody>
      </p:sp>
      <p:sp>
        <p:nvSpPr>
          <p:cNvPr id="16386" name="Rectangle 2"/>
          <p:cNvSpPr>
            <a:spLocks noGrp="1" noChangeArrowheads="1"/>
          </p:cNvSpPr>
          <p:nvPr>
            <p:ph type="ctrTitle"/>
          </p:nvPr>
        </p:nvSpPr>
        <p:spPr>
          <a:xfrm>
            <a:off x="685800" y="1676400"/>
            <a:ext cx="7772400" cy="1470025"/>
          </a:xfrm>
        </p:spPr>
        <p:txBody>
          <a:bodyPr/>
          <a:lstStyle/>
          <a:p>
            <a:pPr eaLnBrk="1" hangingPunct="1"/>
            <a:r>
              <a:rPr lang="en-US" sz="2800" dirty="0">
                <a:latin typeface="Arial" charset="0"/>
                <a:ea typeface="ＭＳ Ｐゴシック" charset="0"/>
                <a:cs typeface="ＭＳ Ｐゴシック" charset="0"/>
              </a:rPr>
              <a:t>Introduction to Many-Body Potentials</a:t>
            </a:r>
          </a:p>
        </p:txBody>
      </p:sp>
      <p:sp>
        <p:nvSpPr>
          <p:cNvPr id="16387" name="Rectangle 3"/>
          <p:cNvSpPr>
            <a:spLocks noGrp="1" noChangeArrowheads="1"/>
          </p:cNvSpPr>
          <p:nvPr>
            <p:ph type="subTitle" idx="1"/>
          </p:nvPr>
        </p:nvSpPr>
        <p:spPr>
          <a:xfrm>
            <a:off x="381000" y="3886200"/>
            <a:ext cx="8458200" cy="1752600"/>
          </a:xfrm>
        </p:spPr>
        <p:txBody>
          <a:bodyPr/>
          <a:lstStyle/>
          <a:p>
            <a:pPr eaLnBrk="1" hangingPunct="1"/>
            <a:r>
              <a:rPr lang="en-US" dirty="0">
                <a:latin typeface="Arial" charset="0"/>
                <a:ea typeface="ＭＳ Ｐゴシック" charset="0"/>
                <a:cs typeface="ＭＳ Ｐゴシック" charset="0"/>
              </a:rPr>
              <a:t>Yuan Ping</a:t>
            </a:r>
          </a:p>
        </p:txBody>
      </p:sp>
      <p:sp>
        <p:nvSpPr>
          <p:cNvPr id="3" name="TextBox 2">
            <a:extLst>
              <a:ext uri="{FF2B5EF4-FFF2-40B4-BE49-F238E27FC236}">
                <a16:creationId xmlns:a16="http://schemas.microsoft.com/office/drawing/2014/main" id="{41ECEACF-0996-DC81-4F3A-5846A1A9C6E1}"/>
              </a:ext>
            </a:extLst>
          </p:cNvPr>
          <p:cNvSpPr txBox="1"/>
          <p:nvPr/>
        </p:nvSpPr>
        <p:spPr>
          <a:xfrm>
            <a:off x="3886200" y="6457890"/>
            <a:ext cx="4572000" cy="400110"/>
          </a:xfrm>
          <a:prstGeom prst="rect">
            <a:avLst/>
          </a:prstGeom>
          <a:noFill/>
        </p:spPr>
        <p:txBody>
          <a:bodyPr wrap="square">
            <a:spAutoFit/>
          </a:bodyPr>
          <a:lstStyle/>
          <a:p>
            <a:pPr eaLnBrk="1" hangingPunct="1"/>
            <a:r>
              <a:rPr lang="en-US" dirty="0">
                <a:latin typeface="Arial" charset="0"/>
                <a:ea typeface="ＭＳ Ｐゴシック" charset="0"/>
                <a:cs typeface="ＭＳ Ｐゴシック" charset="0"/>
              </a:rPr>
              <a:t>Credits: Dane Morgan and Giulia Galli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000"/>
          </a:p>
          <a:p>
            <a:pPr eaLnBrk="1" hangingPunct="1"/>
            <a:fld id="{E73E188A-DF69-2242-84D6-76C3FFCB0F91}" type="slidenum">
              <a:rPr lang="en-US" sz="1000"/>
              <a:pPr eaLnBrk="1" hangingPunct="1"/>
              <a:t>10</a:t>
            </a:fld>
            <a:endParaRPr lang="en-US" sz="1000"/>
          </a:p>
        </p:txBody>
      </p:sp>
      <p:sp>
        <p:nvSpPr>
          <p:cNvPr id="25602" name="Rectangle 2"/>
          <p:cNvSpPr>
            <a:spLocks noGrp="1" noChangeArrowheads="1"/>
          </p:cNvSpPr>
          <p:nvPr>
            <p:ph type="title"/>
          </p:nvPr>
        </p:nvSpPr>
        <p:spPr/>
        <p:txBody>
          <a:bodyPr/>
          <a:lstStyle/>
          <a:p>
            <a:pPr eaLnBrk="1" hangingPunct="1"/>
            <a:r>
              <a:rPr lang="en-US" sz="2800">
                <a:latin typeface="Arial" charset="0"/>
                <a:ea typeface="ＭＳ Ｐゴシック" charset="0"/>
                <a:cs typeface="ＭＳ Ｐゴシック" charset="0"/>
              </a:rPr>
              <a:t>Adding in Multibody Effects</a:t>
            </a:r>
            <a:br>
              <a:rPr lang="en-US" sz="2800">
                <a:latin typeface="Arial" charset="0"/>
                <a:ea typeface="ＭＳ Ｐゴシック" charset="0"/>
                <a:cs typeface="ＭＳ Ｐゴシック" charset="0"/>
              </a:rPr>
            </a:br>
            <a:r>
              <a:rPr lang="en-US" sz="2800">
                <a:latin typeface="Arial" charset="0"/>
                <a:ea typeface="ＭＳ Ｐゴシック" charset="0"/>
                <a:cs typeface="ＭＳ Ｐゴシック" charset="0"/>
              </a:rPr>
              <a:t> Embedded Atom Method (EAM) (2)</a:t>
            </a:r>
          </a:p>
        </p:txBody>
      </p:sp>
      <p:sp>
        <p:nvSpPr>
          <p:cNvPr id="25603" name="Text Box 11"/>
          <p:cNvSpPr txBox="1">
            <a:spLocks noChangeArrowheads="1"/>
          </p:cNvSpPr>
          <p:nvPr/>
        </p:nvSpPr>
        <p:spPr bwMode="auto">
          <a:xfrm>
            <a:off x="2695575" y="2509838"/>
            <a:ext cx="55816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a:t>E</a:t>
            </a:r>
            <a:r>
              <a:rPr lang="en-US" baseline="-25000"/>
              <a:t>coh</a:t>
            </a:r>
            <a:r>
              <a:rPr lang="en-US"/>
              <a:t> = U(r) + 2G(</a:t>
            </a:r>
            <a:r>
              <a:rPr lang="en-US">
                <a:latin typeface="Symbol" charset="0"/>
              </a:rPr>
              <a:t>r</a:t>
            </a:r>
            <a:r>
              <a:rPr lang="en-US"/>
              <a:t>(r)), E</a:t>
            </a:r>
            <a:r>
              <a:rPr lang="en-US" baseline="-25000"/>
              <a:t>coh</a:t>
            </a:r>
            <a:r>
              <a:rPr lang="en-US"/>
              <a:t>/bond = </a:t>
            </a:r>
            <a:r>
              <a:rPr lang="en-US" sz="1800"/>
              <a:t>U(r) + </a:t>
            </a:r>
            <a:r>
              <a:rPr lang="en-US"/>
              <a:t>2G(</a:t>
            </a:r>
            <a:r>
              <a:rPr lang="en-US">
                <a:latin typeface="Symbol" charset="0"/>
              </a:rPr>
              <a:t>r</a:t>
            </a:r>
            <a:r>
              <a:rPr lang="en-US"/>
              <a:t>(r))</a:t>
            </a:r>
          </a:p>
        </p:txBody>
      </p:sp>
      <p:grpSp>
        <p:nvGrpSpPr>
          <p:cNvPr id="25604" name="Group 24"/>
          <p:cNvGrpSpPr>
            <a:grpSpLocks/>
          </p:cNvGrpSpPr>
          <p:nvPr/>
        </p:nvGrpSpPr>
        <p:grpSpPr bwMode="auto">
          <a:xfrm>
            <a:off x="368300" y="2271713"/>
            <a:ext cx="1930400" cy="750887"/>
            <a:chOff x="232" y="1431"/>
            <a:chExt cx="1216" cy="473"/>
          </a:xfrm>
        </p:grpSpPr>
        <p:sp>
          <p:nvSpPr>
            <p:cNvPr id="25616" name="Oval 4"/>
            <p:cNvSpPr>
              <a:spLocks noChangeArrowheads="1"/>
            </p:cNvSpPr>
            <p:nvPr/>
          </p:nvSpPr>
          <p:spPr bwMode="auto">
            <a:xfrm>
              <a:off x="232" y="1512"/>
              <a:ext cx="384" cy="38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5617" name="Oval 7"/>
            <p:cNvSpPr>
              <a:spLocks noChangeArrowheads="1"/>
            </p:cNvSpPr>
            <p:nvPr/>
          </p:nvSpPr>
          <p:spPr bwMode="auto">
            <a:xfrm>
              <a:off x="1064" y="1520"/>
              <a:ext cx="384" cy="38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5618" name="Line 8"/>
            <p:cNvSpPr>
              <a:spLocks noChangeShapeType="1"/>
            </p:cNvSpPr>
            <p:nvPr/>
          </p:nvSpPr>
          <p:spPr bwMode="auto">
            <a:xfrm>
              <a:off x="416" y="1704"/>
              <a:ext cx="832"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619" name="Text Box 12"/>
            <p:cNvSpPr txBox="1">
              <a:spLocks noChangeArrowheads="1"/>
            </p:cNvSpPr>
            <p:nvPr/>
          </p:nvSpPr>
          <p:spPr bwMode="auto">
            <a:xfrm>
              <a:off x="734" y="1431"/>
              <a:ext cx="164"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r</a:t>
              </a:r>
            </a:p>
          </p:txBody>
        </p:sp>
      </p:grpSp>
      <p:grpSp>
        <p:nvGrpSpPr>
          <p:cNvPr id="25605" name="Group 25"/>
          <p:cNvGrpSpPr>
            <a:grpSpLocks/>
          </p:cNvGrpSpPr>
          <p:nvPr/>
        </p:nvGrpSpPr>
        <p:grpSpPr bwMode="auto">
          <a:xfrm>
            <a:off x="368300" y="3833813"/>
            <a:ext cx="1930400" cy="1843087"/>
            <a:chOff x="232" y="2415"/>
            <a:chExt cx="1216" cy="1161"/>
          </a:xfrm>
        </p:grpSpPr>
        <p:sp>
          <p:nvSpPr>
            <p:cNvPr id="25609" name="Oval 13"/>
            <p:cNvSpPr>
              <a:spLocks noChangeArrowheads="1"/>
            </p:cNvSpPr>
            <p:nvPr/>
          </p:nvSpPr>
          <p:spPr bwMode="auto">
            <a:xfrm>
              <a:off x="656" y="3192"/>
              <a:ext cx="384" cy="38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5610" name="Oval 14"/>
            <p:cNvSpPr>
              <a:spLocks noChangeArrowheads="1"/>
            </p:cNvSpPr>
            <p:nvPr/>
          </p:nvSpPr>
          <p:spPr bwMode="auto">
            <a:xfrm>
              <a:off x="232" y="2496"/>
              <a:ext cx="384" cy="38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5611" name="Oval 15"/>
            <p:cNvSpPr>
              <a:spLocks noChangeArrowheads="1"/>
            </p:cNvSpPr>
            <p:nvPr/>
          </p:nvSpPr>
          <p:spPr bwMode="auto">
            <a:xfrm>
              <a:off x="1064" y="2504"/>
              <a:ext cx="384" cy="38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5612" name="Text Box 17"/>
            <p:cNvSpPr txBox="1">
              <a:spLocks noChangeArrowheads="1"/>
            </p:cNvSpPr>
            <p:nvPr/>
          </p:nvSpPr>
          <p:spPr bwMode="auto">
            <a:xfrm>
              <a:off x="734" y="2415"/>
              <a:ext cx="164"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r</a:t>
              </a:r>
            </a:p>
          </p:txBody>
        </p:sp>
        <p:sp>
          <p:nvSpPr>
            <p:cNvPr id="25613" name="AutoShape 20"/>
            <p:cNvSpPr>
              <a:spLocks noChangeArrowheads="1"/>
            </p:cNvSpPr>
            <p:nvPr/>
          </p:nvSpPr>
          <p:spPr bwMode="auto">
            <a:xfrm rot="10800000">
              <a:off x="392" y="2672"/>
              <a:ext cx="860" cy="744"/>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5614" name="Text Box 21"/>
            <p:cNvSpPr txBox="1">
              <a:spLocks noChangeArrowheads="1"/>
            </p:cNvSpPr>
            <p:nvPr/>
          </p:nvSpPr>
          <p:spPr bwMode="auto">
            <a:xfrm>
              <a:off x="382" y="2983"/>
              <a:ext cx="164"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r</a:t>
              </a:r>
            </a:p>
          </p:txBody>
        </p:sp>
        <p:sp>
          <p:nvSpPr>
            <p:cNvPr id="25615" name="Text Box 22"/>
            <p:cNvSpPr txBox="1">
              <a:spLocks noChangeArrowheads="1"/>
            </p:cNvSpPr>
            <p:nvPr/>
          </p:nvSpPr>
          <p:spPr bwMode="auto">
            <a:xfrm>
              <a:off x="1118" y="2983"/>
              <a:ext cx="164"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r</a:t>
              </a:r>
            </a:p>
          </p:txBody>
        </p:sp>
      </p:grpSp>
      <p:sp>
        <p:nvSpPr>
          <p:cNvPr id="25606" name="Text Box 23"/>
          <p:cNvSpPr txBox="1">
            <a:spLocks noChangeArrowheads="1"/>
          </p:cNvSpPr>
          <p:nvPr/>
        </p:nvSpPr>
        <p:spPr bwMode="auto">
          <a:xfrm>
            <a:off x="2695575" y="4503738"/>
            <a:ext cx="64484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a:t>Z=2, E</a:t>
            </a:r>
            <a:r>
              <a:rPr lang="en-US" baseline="-25000"/>
              <a:t>coh</a:t>
            </a:r>
            <a:r>
              <a:rPr lang="en-US"/>
              <a:t> = 3U(r) + 3G(2</a:t>
            </a:r>
            <a:r>
              <a:rPr lang="en-US">
                <a:latin typeface="Symbol" charset="0"/>
              </a:rPr>
              <a:t>r</a:t>
            </a:r>
            <a:r>
              <a:rPr lang="en-US"/>
              <a:t>(r)), E</a:t>
            </a:r>
            <a:r>
              <a:rPr lang="en-US" baseline="-25000"/>
              <a:t>coh</a:t>
            </a:r>
            <a:r>
              <a:rPr lang="en-US"/>
              <a:t>/bond = </a:t>
            </a:r>
            <a:r>
              <a:rPr lang="en-US" sz="1800"/>
              <a:t>U(r) + </a:t>
            </a:r>
            <a:r>
              <a:rPr lang="en-US"/>
              <a:t>G(2</a:t>
            </a:r>
            <a:r>
              <a:rPr lang="en-US">
                <a:latin typeface="Symbol" charset="0"/>
              </a:rPr>
              <a:t>r</a:t>
            </a:r>
            <a:r>
              <a:rPr lang="en-US"/>
              <a:t>(r))</a:t>
            </a:r>
          </a:p>
        </p:txBody>
      </p:sp>
      <p:graphicFrame>
        <p:nvGraphicFramePr>
          <p:cNvPr id="25607" name="Object 2"/>
          <p:cNvGraphicFramePr>
            <a:graphicFrameLocks noGrp="1" noChangeAspect="1"/>
          </p:cNvGraphicFramePr>
          <p:nvPr>
            <p:ph idx="1"/>
          </p:nvPr>
        </p:nvGraphicFramePr>
        <p:xfrm>
          <a:off x="2336800" y="1016000"/>
          <a:ext cx="4267200" cy="782638"/>
        </p:xfrm>
        <a:graphic>
          <a:graphicData uri="http://schemas.openxmlformats.org/presentationml/2006/ole">
            <mc:AlternateContent xmlns:mc="http://schemas.openxmlformats.org/markup-compatibility/2006">
              <mc:Choice xmlns:v="urn:schemas-microsoft-com:vml" Requires="v">
                <p:oleObj name="Equation" r:id="rId3" imgW="2628900" imgH="482600" progId="Equation.DSMT4">
                  <p:embed/>
                </p:oleObj>
              </mc:Choice>
              <mc:Fallback>
                <p:oleObj name="Equation" r:id="rId3" imgW="2628900" imgH="482600" progId="Equation.DSMT4">
                  <p:embed/>
                  <p:pic>
                    <p:nvPicPr>
                      <p:cNvPr id="2560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800" y="1016000"/>
                        <a:ext cx="4267200" cy="7826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25608" name="Text Box 28"/>
          <p:cNvSpPr txBox="1">
            <a:spLocks noChangeArrowheads="1"/>
          </p:cNvSpPr>
          <p:nvPr/>
        </p:nvSpPr>
        <p:spPr bwMode="auto">
          <a:xfrm>
            <a:off x="2752725" y="5405438"/>
            <a:ext cx="5770563"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b="1">
                <a:solidFill>
                  <a:schemeClr val="accent2"/>
                </a:solidFill>
              </a:rPr>
              <a:t>If </a:t>
            </a:r>
            <a:r>
              <a:rPr lang="en-US" b="1">
                <a:solidFill>
                  <a:schemeClr val="accent2"/>
                </a:solidFill>
              </a:rPr>
              <a:t>G(2</a:t>
            </a:r>
            <a:r>
              <a:rPr lang="en-US" b="1">
                <a:solidFill>
                  <a:schemeClr val="accent2"/>
                </a:solidFill>
                <a:latin typeface="Symbol" charset="0"/>
              </a:rPr>
              <a:t>r</a:t>
            </a:r>
            <a:r>
              <a:rPr lang="en-US" b="1">
                <a:solidFill>
                  <a:schemeClr val="accent2"/>
                </a:solidFill>
              </a:rPr>
              <a:t>(r)) </a:t>
            </a:r>
            <a:r>
              <a:rPr lang="en-US" b="1">
                <a:solidFill>
                  <a:schemeClr val="accent2"/>
                </a:solidFill>
                <a:cs typeface="Arial" charset="0"/>
              </a:rPr>
              <a:t>≠ 2G(</a:t>
            </a:r>
            <a:r>
              <a:rPr lang="en-US" b="1">
                <a:solidFill>
                  <a:schemeClr val="accent2"/>
                </a:solidFill>
                <a:latin typeface="Symbol" charset="0"/>
                <a:cs typeface="Arial" charset="0"/>
              </a:rPr>
              <a:t>r</a:t>
            </a:r>
            <a:r>
              <a:rPr lang="en-US" b="1">
                <a:solidFill>
                  <a:schemeClr val="accent2"/>
                </a:solidFill>
                <a:cs typeface="Arial" charset="0"/>
              </a:rPr>
              <a:t>(r)) (G is nonlinear) then the bond energy changes with coordination!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atin typeface="Arial" charset="0"/>
                <a:ea typeface="ＭＳ Ｐゴシック" charset="0"/>
                <a:cs typeface="ＭＳ Ｐゴシック" charset="0"/>
              </a:rPr>
              <a:t>Pt Binding – Many-Body Effects</a:t>
            </a:r>
            <a:br>
              <a:rPr lang="en-US">
                <a:latin typeface="Arial" charset="0"/>
                <a:ea typeface="ＭＳ Ｐゴシック" charset="0"/>
                <a:cs typeface="ＭＳ Ｐゴシック" charset="0"/>
              </a:rPr>
            </a:br>
            <a:r>
              <a:rPr lang="en-US">
                <a:latin typeface="Arial" charset="0"/>
                <a:ea typeface="ＭＳ Ｐゴシック" charset="0"/>
                <a:cs typeface="ＭＳ Ｐゴシック" charset="0"/>
              </a:rPr>
              <a:t>Modified EAM (MEAM) and DFT</a:t>
            </a:r>
          </a:p>
        </p:txBody>
      </p:sp>
      <p:sp>
        <p:nvSpPr>
          <p:cNvPr id="27650"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000"/>
          </a:p>
          <a:p>
            <a:pPr eaLnBrk="1" hangingPunct="1"/>
            <a:fld id="{401F93C3-0702-0D41-9F11-F74DBF0C4B2C}" type="slidenum">
              <a:rPr lang="en-US" sz="1000"/>
              <a:pPr eaLnBrk="1" hangingPunct="1"/>
              <a:t>11</a:t>
            </a:fld>
            <a:endParaRPr lang="en-US" sz="1000"/>
          </a:p>
        </p:txBody>
      </p:sp>
      <p:pic>
        <p:nvPicPr>
          <p:cNvPr id="27651" name="Picture 5" descr="Pt_binding_comparison.eps"/>
          <p:cNvPicPr>
            <a:picLocks noChangeAspect="1"/>
          </p:cNvPicPr>
          <p:nvPr/>
        </p:nvPicPr>
        <p:blipFill>
          <a:blip r:embed="rId2">
            <a:extLst>
              <a:ext uri="{28A0092B-C50C-407E-A947-70E740481C1C}">
                <a14:useLocalDpi xmlns:a14="http://schemas.microsoft.com/office/drawing/2010/main" val="0"/>
              </a:ext>
            </a:extLst>
          </a:blip>
          <a:srcRect r="6461"/>
          <a:stretch>
            <a:fillRect/>
          </a:stretch>
        </p:blipFill>
        <p:spPr bwMode="auto">
          <a:xfrm>
            <a:off x="560715" y="1317625"/>
            <a:ext cx="7511724" cy="337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2" name="TextBox 7"/>
          <p:cNvSpPr txBox="1">
            <a:spLocks noChangeArrowheads="1"/>
          </p:cNvSpPr>
          <p:nvPr/>
        </p:nvSpPr>
        <p:spPr bwMode="auto">
          <a:xfrm>
            <a:off x="814388" y="4906963"/>
            <a:ext cx="7521575" cy="1785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spcBef>
                <a:spcPts val="600"/>
              </a:spcBef>
              <a:buFont typeface="Arial" charset="0"/>
              <a:buChar char="•"/>
            </a:pPr>
            <a:r>
              <a:rPr lang="en-US" dirty="0"/>
              <a:t>DFT shows strong scaling of bond strength with number of neighbors (more neighbors, weaker bonds)</a:t>
            </a:r>
          </a:p>
          <a:p>
            <a:pPr eaLnBrk="1" hangingPunct="1">
              <a:spcBef>
                <a:spcPts val="600"/>
              </a:spcBef>
              <a:buFont typeface="Arial" charset="0"/>
              <a:buChar char="•"/>
            </a:pPr>
            <a:endParaRPr lang="en-US" dirty="0"/>
          </a:p>
          <a:p>
            <a:pPr eaLnBrk="1" hangingPunct="1">
              <a:spcBef>
                <a:spcPts val="600"/>
              </a:spcBef>
              <a:buFont typeface="Arial" charset="0"/>
              <a:buChar char="•"/>
            </a:pPr>
            <a:r>
              <a:rPr lang="en-US" dirty="0"/>
              <a:t>EAM (</a:t>
            </a:r>
            <a:r>
              <a:rPr lang="en-US" dirty="0" err="1"/>
              <a:t>technicallly</a:t>
            </a:r>
            <a:r>
              <a:rPr lang="en-US" dirty="0"/>
              <a:t> the Modified EAM (MEAM), which is EAM with some extra terms) can reproduce this effect</a:t>
            </a:r>
          </a:p>
        </p:txBody>
      </p:sp>
      <p:sp>
        <p:nvSpPr>
          <p:cNvPr id="2" name="TextBox 1"/>
          <p:cNvSpPr txBox="1"/>
          <p:nvPr/>
        </p:nvSpPr>
        <p:spPr>
          <a:xfrm>
            <a:off x="7064375" y="1889125"/>
            <a:ext cx="1325052" cy="400110"/>
          </a:xfrm>
          <a:prstGeom prst="rect">
            <a:avLst/>
          </a:prstGeom>
          <a:noFill/>
        </p:spPr>
        <p:txBody>
          <a:bodyPr wrap="none" rtlCol="0">
            <a:spAutoFit/>
          </a:bodyPr>
          <a:lstStyle/>
          <a:p>
            <a:r>
              <a:rPr lang="en-US" dirty="0"/>
              <a:t>Bulk atom</a:t>
            </a:r>
          </a:p>
        </p:txBody>
      </p:sp>
      <p:sp>
        <p:nvSpPr>
          <p:cNvPr id="7" name="TextBox 6"/>
          <p:cNvSpPr txBox="1"/>
          <p:nvPr/>
        </p:nvSpPr>
        <p:spPr>
          <a:xfrm>
            <a:off x="2136775" y="3708400"/>
            <a:ext cx="1710023" cy="400110"/>
          </a:xfrm>
          <a:prstGeom prst="rect">
            <a:avLst/>
          </a:prstGeom>
          <a:noFill/>
        </p:spPr>
        <p:txBody>
          <a:bodyPr wrap="none" rtlCol="0">
            <a:spAutoFit/>
          </a:bodyPr>
          <a:lstStyle/>
          <a:p>
            <a:r>
              <a:rPr lang="en-US" dirty="0"/>
              <a:t>Surface atom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000"/>
          </a:p>
          <a:p>
            <a:pPr eaLnBrk="1" hangingPunct="1"/>
            <a:fld id="{6631BD1E-1749-F84E-9C2D-59F779814246}" type="slidenum">
              <a:rPr lang="en-US" sz="1000"/>
              <a:pPr eaLnBrk="1" hangingPunct="1"/>
              <a:t>12</a:t>
            </a:fld>
            <a:endParaRPr lang="en-US" sz="1000"/>
          </a:p>
        </p:txBody>
      </p:sp>
      <p:sp>
        <p:nvSpPr>
          <p:cNvPr id="35842" name="Rectangle 2"/>
          <p:cNvSpPr>
            <a:spLocks noGrp="1" noChangeArrowheads="1"/>
          </p:cNvSpPr>
          <p:nvPr>
            <p:ph type="title"/>
          </p:nvPr>
        </p:nvSpPr>
        <p:spPr/>
        <p:txBody>
          <a:bodyPr/>
          <a:lstStyle/>
          <a:p>
            <a:pPr eaLnBrk="1" hangingPunct="1"/>
            <a:r>
              <a:rPr lang="en-US" sz="2800">
                <a:latin typeface="Arial" charset="0"/>
                <a:ea typeface="ＭＳ Ｐゴシック" charset="0"/>
                <a:cs typeface="ＭＳ Ｐゴシック" charset="0"/>
              </a:rPr>
              <a:t>A State of the Art Potential</a:t>
            </a:r>
            <a:br>
              <a:rPr lang="en-US" sz="2800">
                <a:latin typeface="Arial" charset="0"/>
                <a:ea typeface="ＭＳ Ｐゴシック" charset="0"/>
                <a:cs typeface="ＭＳ Ｐゴシック" charset="0"/>
              </a:rPr>
            </a:br>
            <a:r>
              <a:rPr lang="en-US" sz="2800">
                <a:latin typeface="Arial" charset="0"/>
                <a:ea typeface="ＭＳ Ｐゴシック" charset="0"/>
                <a:cs typeface="ＭＳ Ｐゴシック" charset="0"/>
              </a:rPr>
              <a:t>ReaxFF (H-C, Si-O, Al-O)</a:t>
            </a:r>
          </a:p>
        </p:txBody>
      </p:sp>
      <p:sp>
        <p:nvSpPr>
          <p:cNvPr id="35843" name="Rectangle 3"/>
          <p:cNvSpPr>
            <a:spLocks noGrp="1" noChangeArrowheads="1"/>
          </p:cNvSpPr>
          <p:nvPr>
            <p:ph type="body" idx="1"/>
          </p:nvPr>
        </p:nvSpPr>
        <p:spPr>
          <a:xfrm>
            <a:off x="444500" y="6019800"/>
            <a:ext cx="8229600" cy="796925"/>
          </a:xfrm>
        </p:spPr>
        <p:txBody>
          <a:bodyPr>
            <a:normAutofit fontScale="85000" lnSpcReduction="10000"/>
          </a:bodyPr>
          <a:lstStyle/>
          <a:p>
            <a:pPr eaLnBrk="1" hangingPunct="1">
              <a:lnSpc>
                <a:spcPct val="90000"/>
              </a:lnSpc>
            </a:pPr>
            <a:r>
              <a:rPr lang="en-US" sz="1800" b="1" dirty="0">
                <a:solidFill>
                  <a:schemeClr val="accent2"/>
                </a:solidFill>
                <a:latin typeface="Arial" charset="0"/>
                <a:ea typeface="ＭＳ Ｐゴシック" charset="0"/>
                <a:cs typeface="ＭＳ Ｐゴシック" charset="0"/>
              </a:rPr>
              <a:t>58</a:t>
            </a:r>
            <a:r>
              <a:rPr lang="en-US" sz="1800" dirty="0">
                <a:solidFill>
                  <a:schemeClr val="accent2"/>
                </a:solidFill>
                <a:latin typeface="Arial" charset="0"/>
                <a:ea typeface="ＭＳ Ｐゴシック" charset="0"/>
                <a:cs typeface="ＭＳ Ｐゴシック" charset="0"/>
              </a:rPr>
              <a:t> Unknown parameters!!  Fit to heats of formations, bond lengths, bond angles from quantum calculations and experiment.  Quite accurate.</a:t>
            </a:r>
          </a:p>
          <a:p>
            <a:pPr eaLnBrk="1" hangingPunct="1">
              <a:lnSpc>
                <a:spcPct val="90000"/>
              </a:lnSpc>
            </a:pPr>
            <a:r>
              <a:rPr lang="en-US" sz="1800" dirty="0">
                <a:solidFill>
                  <a:schemeClr val="accent2"/>
                </a:solidFill>
                <a:latin typeface="Arial" charset="0"/>
                <a:ea typeface="ＭＳ Ｐゴシック" charset="0"/>
                <a:cs typeface="ＭＳ Ｐゴシック" charset="0"/>
              </a:rPr>
              <a:t>Update – B-C </a:t>
            </a:r>
            <a:r>
              <a:rPr lang="en-US" sz="1800" dirty="0" err="1">
                <a:solidFill>
                  <a:schemeClr val="accent2"/>
                </a:solidFill>
                <a:latin typeface="Arial" charset="0"/>
                <a:ea typeface="ＭＳ Ｐゴシック" charset="0"/>
                <a:cs typeface="ＭＳ Ｐゴシック" charset="0"/>
              </a:rPr>
              <a:t>Reaxff</a:t>
            </a:r>
            <a:r>
              <a:rPr lang="en-US" sz="1800" dirty="0">
                <a:solidFill>
                  <a:schemeClr val="accent2"/>
                </a:solidFill>
                <a:latin typeface="Arial" charset="0"/>
                <a:ea typeface="ＭＳ Ｐゴシック" charset="0"/>
                <a:cs typeface="ＭＳ Ｐゴシック" charset="0"/>
              </a:rPr>
              <a:t> has 234 parameters!!  Worst I know about. TMS talk</a:t>
            </a:r>
            <a:r>
              <a:rPr lang="en-US" sz="1800">
                <a:solidFill>
                  <a:schemeClr val="accent2"/>
                </a:solidFill>
                <a:latin typeface="Arial" charset="0"/>
                <a:ea typeface="ＭＳ Ｐゴシック" charset="0"/>
                <a:cs typeface="ＭＳ Ｐゴシック" charset="0"/>
              </a:rPr>
              <a:t>, 2017.</a:t>
            </a:r>
            <a:endParaRPr lang="en-US" sz="1800" dirty="0">
              <a:solidFill>
                <a:schemeClr val="accent2"/>
              </a:solidFill>
              <a:latin typeface="Arial" charset="0"/>
              <a:ea typeface="ＭＳ Ｐゴシック" charset="0"/>
              <a:cs typeface="ＭＳ Ｐゴシック" charset="0"/>
            </a:endParaRPr>
          </a:p>
        </p:txBody>
      </p:sp>
      <p:sp>
        <p:nvSpPr>
          <p:cNvPr id="35844" name="Text Box 5"/>
          <p:cNvSpPr txBox="1">
            <a:spLocks noChangeArrowheads="1"/>
          </p:cNvSpPr>
          <p:nvPr/>
        </p:nvSpPr>
        <p:spPr bwMode="auto">
          <a:xfrm>
            <a:off x="5749925" y="1036638"/>
            <a:ext cx="3146425"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800">
                <a:solidFill>
                  <a:schemeClr val="accent2"/>
                </a:solidFill>
              </a:rPr>
              <a:t>W.A. Goddard III, </a:t>
            </a:r>
            <a:r>
              <a:rPr lang="en-US" sz="800" i="1">
                <a:solidFill>
                  <a:schemeClr val="accent2"/>
                </a:solidFill>
              </a:rPr>
              <a:t>et al</a:t>
            </a:r>
            <a:r>
              <a:rPr lang="en-US" sz="800">
                <a:solidFill>
                  <a:schemeClr val="accent2"/>
                </a:solidFill>
              </a:rPr>
              <a:t>., </a:t>
            </a:r>
            <a:r>
              <a:rPr lang="en-US" sz="800" i="1">
                <a:solidFill>
                  <a:schemeClr val="accent2"/>
                </a:solidFill>
              </a:rPr>
              <a:t>J. Phys. Chem.</a:t>
            </a:r>
            <a:r>
              <a:rPr lang="en-US" sz="800">
                <a:solidFill>
                  <a:schemeClr val="accent2"/>
                </a:solidFill>
              </a:rPr>
              <a:t>, </a:t>
            </a:r>
            <a:r>
              <a:rPr lang="ja-JP" altLang="en-US" sz="800">
                <a:solidFill>
                  <a:schemeClr val="accent2"/>
                </a:solidFill>
              </a:rPr>
              <a:t>’</a:t>
            </a:r>
            <a:r>
              <a:rPr lang="en-US" altLang="ja-JP" sz="800">
                <a:solidFill>
                  <a:schemeClr val="accent2"/>
                </a:solidFill>
              </a:rPr>
              <a:t>01,</a:t>
            </a:r>
            <a:r>
              <a:rPr lang="ja-JP" altLang="en-US" sz="800">
                <a:solidFill>
                  <a:schemeClr val="accent2"/>
                </a:solidFill>
              </a:rPr>
              <a:t>’</a:t>
            </a:r>
            <a:r>
              <a:rPr lang="en-US" altLang="ja-JP" sz="800">
                <a:solidFill>
                  <a:schemeClr val="accent2"/>
                </a:solidFill>
              </a:rPr>
              <a:t>03; </a:t>
            </a:r>
            <a:r>
              <a:rPr lang="en-US" altLang="ja-JP" sz="800" i="1">
                <a:solidFill>
                  <a:schemeClr val="accent2"/>
                </a:solidFill>
              </a:rPr>
              <a:t>Phys. Rev. B</a:t>
            </a:r>
            <a:r>
              <a:rPr lang="en-US" altLang="ja-JP" sz="800">
                <a:solidFill>
                  <a:schemeClr val="accent2"/>
                </a:solidFill>
              </a:rPr>
              <a:t> </a:t>
            </a:r>
            <a:r>
              <a:rPr lang="ja-JP" altLang="en-US" sz="800">
                <a:solidFill>
                  <a:schemeClr val="accent2"/>
                </a:solidFill>
              </a:rPr>
              <a:t>‘</a:t>
            </a:r>
            <a:r>
              <a:rPr lang="en-US" altLang="ja-JP" sz="800">
                <a:solidFill>
                  <a:schemeClr val="accent2"/>
                </a:solidFill>
              </a:rPr>
              <a:t>04</a:t>
            </a:r>
            <a:endParaRPr lang="en-US" sz="800">
              <a:solidFill>
                <a:schemeClr val="accent2"/>
              </a:solidFill>
            </a:endParaRPr>
          </a:p>
        </p:txBody>
      </p:sp>
      <p:sp>
        <p:nvSpPr>
          <p:cNvPr id="35845" name="Text Box 6"/>
          <p:cNvSpPr txBox="1">
            <a:spLocks noChangeArrowheads="1"/>
          </p:cNvSpPr>
          <p:nvPr/>
        </p:nvSpPr>
        <p:spPr bwMode="auto">
          <a:xfrm>
            <a:off x="415925" y="1052513"/>
            <a:ext cx="22479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E</a:t>
            </a:r>
            <a:r>
              <a:rPr lang="en-US" sz="1800" baseline="-25000"/>
              <a:t>system</a:t>
            </a:r>
            <a:r>
              <a:rPr lang="en-US" sz="1800"/>
              <a:t> = (C-H case) </a:t>
            </a:r>
          </a:p>
        </p:txBody>
      </p:sp>
      <p:sp>
        <p:nvSpPr>
          <p:cNvPr id="35846" name="Text Box 7"/>
          <p:cNvSpPr txBox="1">
            <a:spLocks noChangeArrowheads="1"/>
          </p:cNvSpPr>
          <p:nvPr/>
        </p:nvSpPr>
        <p:spPr bwMode="auto">
          <a:xfrm>
            <a:off x="415925" y="1563688"/>
            <a:ext cx="8699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 E</a:t>
            </a:r>
            <a:r>
              <a:rPr lang="en-US" sz="1800" baseline="-25000"/>
              <a:t>bond</a:t>
            </a:r>
            <a:endParaRPr lang="en-US" sz="1800"/>
          </a:p>
        </p:txBody>
      </p:sp>
      <p:sp>
        <p:nvSpPr>
          <p:cNvPr id="35847" name="Text Box 8"/>
          <p:cNvSpPr txBox="1">
            <a:spLocks noChangeArrowheads="1"/>
          </p:cNvSpPr>
          <p:nvPr/>
        </p:nvSpPr>
        <p:spPr bwMode="auto">
          <a:xfrm>
            <a:off x="415925" y="2292350"/>
            <a:ext cx="82867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 E</a:t>
            </a:r>
            <a:r>
              <a:rPr lang="en-US" sz="1800" baseline="-25000"/>
              <a:t>over</a:t>
            </a:r>
            <a:endParaRPr lang="en-US" sz="1800"/>
          </a:p>
        </p:txBody>
      </p:sp>
      <p:sp>
        <p:nvSpPr>
          <p:cNvPr id="35848" name="Text Box 9"/>
          <p:cNvSpPr txBox="1">
            <a:spLocks noChangeArrowheads="1"/>
          </p:cNvSpPr>
          <p:nvPr/>
        </p:nvSpPr>
        <p:spPr bwMode="auto">
          <a:xfrm>
            <a:off x="415925" y="2589213"/>
            <a:ext cx="9207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 E</a:t>
            </a:r>
            <a:r>
              <a:rPr lang="en-US" sz="1800" baseline="-25000"/>
              <a:t>under</a:t>
            </a:r>
            <a:endParaRPr lang="en-US" sz="1800"/>
          </a:p>
        </p:txBody>
      </p:sp>
      <p:sp>
        <p:nvSpPr>
          <p:cNvPr id="35849" name="Text Box 10"/>
          <p:cNvSpPr txBox="1">
            <a:spLocks noChangeArrowheads="1"/>
          </p:cNvSpPr>
          <p:nvPr/>
        </p:nvSpPr>
        <p:spPr bwMode="auto">
          <a:xfrm>
            <a:off x="415925" y="3524250"/>
            <a:ext cx="72707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 E</a:t>
            </a:r>
            <a:r>
              <a:rPr lang="en-US" sz="1800" baseline="-25000"/>
              <a:t>val</a:t>
            </a:r>
            <a:endParaRPr lang="en-US" sz="1800"/>
          </a:p>
        </p:txBody>
      </p:sp>
      <p:sp>
        <p:nvSpPr>
          <p:cNvPr id="35850" name="Text Box 11"/>
          <p:cNvSpPr txBox="1">
            <a:spLocks noChangeArrowheads="1"/>
          </p:cNvSpPr>
          <p:nvPr/>
        </p:nvSpPr>
        <p:spPr bwMode="auto">
          <a:xfrm>
            <a:off x="415925" y="2909888"/>
            <a:ext cx="78581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 E</a:t>
            </a:r>
            <a:r>
              <a:rPr lang="en-US" sz="1800" baseline="-25000"/>
              <a:t>pen</a:t>
            </a:r>
            <a:endParaRPr lang="en-US" sz="1800"/>
          </a:p>
        </p:txBody>
      </p:sp>
      <p:sp>
        <p:nvSpPr>
          <p:cNvPr id="35851" name="Text Box 12"/>
          <p:cNvSpPr txBox="1">
            <a:spLocks noChangeArrowheads="1"/>
          </p:cNvSpPr>
          <p:nvPr/>
        </p:nvSpPr>
        <p:spPr bwMode="auto">
          <a:xfrm>
            <a:off x="415925" y="3846513"/>
            <a:ext cx="787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 E</a:t>
            </a:r>
            <a:r>
              <a:rPr lang="en-US" sz="1800" baseline="-25000"/>
              <a:t>tors</a:t>
            </a:r>
            <a:endParaRPr lang="en-US" sz="1800"/>
          </a:p>
        </p:txBody>
      </p:sp>
      <p:sp>
        <p:nvSpPr>
          <p:cNvPr id="35852" name="Text Box 13"/>
          <p:cNvSpPr txBox="1">
            <a:spLocks noChangeArrowheads="1"/>
          </p:cNvSpPr>
          <p:nvPr/>
        </p:nvSpPr>
        <p:spPr bwMode="auto">
          <a:xfrm>
            <a:off x="415925" y="4522788"/>
            <a:ext cx="81121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 E</a:t>
            </a:r>
            <a:r>
              <a:rPr lang="en-US" sz="1800" baseline="-25000"/>
              <a:t>conj</a:t>
            </a:r>
            <a:endParaRPr lang="en-US" sz="1800"/>
          </a:p>
        </p:txBody>
      </p:sp>
      <p:sp>
        <p:nvSpPr>
          <p:cNvPr id="35853" name="Text Box 14"/>
          <p:cNvSpPr txBox="1">
            <a:spLocks noChangeArrowheads="1"/>
          </p:cNvSpPr>
          <p:nvPr/>
        </p:nvSpPr>
        <p:spPr bwMode="auto">
          <a:xfrm>
            <a:off x="415925" y="5149850"/>
            <a:ext cx="1116013"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 E</a:t>
            </a:r>
            <a:r>
              <a:rPr lang="en-US" sz="1800" baseline="-25000"/>
              <a:t>vdWaals</a:t>
            </a:r>
            <a:endParaRPr lang="en-US" sz="1800"/>
          </a:p>
        </p:txBody>
      </p:sp>
      <p:sp>
        <p:nvSpPr>
          <p:cNvPr id="35854" name="Text Box 15"/>
          <p:cNvSpPr txBox="1">
            <a:spLocks noChangeArrowheads="1"/>
          </p:cNvSpPr>
          <p:nvPr/>
        </p:nvSpPr>
        <p:spPr bwMode="auto">
          <a:xfrm>
            <a:off x="415925" y="5662613"/>
            <a:ext cx="113982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 E</a:t>
            </a:r>
            <a:r>
              <a:rPr lang="en-US" sz="1800" baseline="-25000"/>
              <a:t>Coulomb</a:t>
            </a:r>
            <a:endParaRPr lang="en-US" sz="1800"/>
          </a:p>
        </p:txBody>
      </p:sp>
      <p:sp>
        <p:nvSpPr>
          <p:cNvPr id="35855" name="Text Box 16"/>
          <p:cNvSpPr txBox="1">
            <a:spLocks noChangeArrowheads="1"/>
          </p:cNvSpPr>
          <p:nvPr/>
        </p:nvSpPr>
        <p:spPr bwMode="auto">
          <a:xfrm>
            <a:off x="1571625" y="1458913"/>
            <a:ext cx="69659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dirty="0"/>
              <a:t>Contains bond-order information – tells the interacting atoms to only see a bond when within a certain range</a:t>
            </a:r>
          </a:p>
        </p:txBody>
      </p:sp>
      <p:sp>
        <p:nvSpPr>
          <p:cNvPr id="35856" name="Text Box 17"/>
          <p:cNvSpPr txBox="1">
            <a:spLocks noChangeArrowheads="1"/>
          </p:cNvSpPr>
          <p:nvPr/>
        </p:nvSpPr>
        <p:spPr bwMode="auto">
          <a:xfrm>
            <a:off x="1571625" y="2500313"/>
            <a:ext cx="69659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dirty="0">
                <a:solidFill>
                  <a:srgbClr val="C00000"/>
                </a:solidFill>
              </a:rPr>
              <a:t>Correct</a:t>
            </a:r>
            <a:r>
              <a:rPr lang="en-US" sz="1800" dirty="0"/>
              <a:t> </a:t>
            </a:r>
            <a:r>
              <a:rPr lang="en-US" sz="1800" dirty="0">
                <a:solidFill>
                  <a:srgbClr val="C00000"/>
                </a:solidFill>
              </a:rPr>
              <a:t>the bond-order </a:t>
            </a:r>
            <a:r>
              <a:rPr lang="en-US" sz="1800" dirty="0"/>
              <a:t>when it over or underestimates the number of bonds expected from valence electrons (e.g., 4 for C, 3 for Al)</a:t>
            </a:r>
          </a:p>
        </p:txBody>
      </p:sp>
      <p:sp>
        <p:nvSpPr>
          <p:cNvPr id="35857" name="Text Box 18"/>
          <p:cNvSpPr txBox="1">
            <a:spLocks noChangeArrowheads="1"/>
          </p:cNvSpPr>
          <p:nvPr/>
        </p:nvSpPr>
        <p:spPr bwMode="auto">
          <a:xfrm>
            <a:off x="1555750" y="3522663"/>
            <a:ext cx="69659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dirty="0"/>
              <a:t>Energy associated with deviations of bonds from their ideal bending and twisting angles (e.g., 120</a:t>
            </a:r>
            <a:r>
              <a:rPr lang="en-US" sz="1800" dirty="0">
                <a:cs typeface="Arial" charset="0"/>
              </a:rPr>
              <a:t>º sp2 bonding)</a:t>
            </a:r>
          </a:p>
        </p:txBody>
      </p:sp>
      <p:sp>
        <p:nvSpPr>
          <p:cNvPr id="35858" name="Text Box 19"/>
          <p:cNvSpPr txBox="1">
            <a:spLocks noChangeArrowheads="1"/>
          </p:cNvSpPr>
          <p:nvPr/>
        </p:nvSpPr>
        <p:spPr bwMode="auto">
          <a:xfrm>
            <a:off x="1571625" y="4392613"/>
            <a:ext cx="69659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dirty="0"/>
              <a:t>Extra energy associated with </a:t>
            </a:r>
            <a:r>
              <a:rPr lang="en-US" sz="1800" dirty="0">
                <a:solidFill>
                  <a:srgbClr val="C00000"/>
                </a:solidFill>
              </a:rPr>
              <a:t>pi bond conjugation </a:t>
            </a:r>
            <a:r>
              <a:rPr lang="en-US" sz="1800" dirty="0"/>
              <a:t>(from extended networks of pi bonds)</a:t>
            </a:r>
          </a:p>
        </p:txBody>
      </p:sp>
      <p:sp>
        <p:nvSpPr>
          <p:cNvPr id="35859" name="Text Box 20"/>
          <p:cNvSpPr txBox="1">
            <a:spLocks noChangeArrowheads="1"/>
          </p:cNvSpPr>
          <p:nvPr/>
        </p:nvSpPr>
        <p:spPr bwMode="auto">
          <a:xfrm>
            <a:off x="1571625" y="5141913"/>
            <a:ext cx="69659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dirty="0">
                <a:solidFill>
                  <a:srgbClr val="C00000"/>
                </a:solidFill>
              </a:rPr>
              <a:t>Long-range dispersion forces</a:t>
            </a:r>
            <a:r>
              <a:rPr lang="en-US" sz="1800" dirty="0"/>
              <a:t>, short range electron overlap forces</a:t>
            </a:r>
          </a:p>
        </p:txBody>
      </p:sp>
      <p:sp>
        <p:nvSpPr>
          <p:cNvPr id="35860" name="Text Box 21"/>
          <p:cNvSpPr txBox="1">
            <a:spLocks noChangeArrowheads="1"/>
          </p:cNvSpPr>
          <p:nvPr/>
        </p:nvSpPr>
        <p:spPr bwMode="auto">
          <a:xfrm>
            <a:off x="1571625" y="5561013"/>
            <a:ext cx="69659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dirty="0"/>
              <a:t>Electrostatic interactions </a:t>
            </a:r>
            <a:r>
              <a:rPr lang="en-US" sz="1800" dirty="0">
                <a:solidFill>
                  <a:srgbClr val="C00000"/>
                </a:solidFill>
              </a:rPr>
              <a:t>with charges transfer allowed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00A2-6FB5-AF4D-9B42-5B6EDA372810}"/>
              </a:ext>
            </a:extLst>
          </p:cNvPr>
          <p:cNvSpPr>
            <a:spLocks noGrp="1"/>
          </p:cNvSpPr>
          <p:nvPr>
            <p:ph type="title"/>
          </p:nvPr>
        </p:nvSpPr>
        <p:spPr/>
        <p:txBody>
          <a:bodyPr/>
          <a:lstStyle/>
          <a:p>
            <a:r>
              <a:rPr lang="en-US" dirty="0"/>
              <a:t>CHARM</a:t>
            </a:r>
          </a:p>
        </p:txBody>
      </p:sp>
      <p:sp>
        <p:nvSpPr>
          <p:cNvPr id="3" name="Content Placeholder 2">
            <a:extLst>
              <a:ext uri="{FF2B5EF4-FFF2-40B4-BE49-F238E27FC236}">
                <a16:creationId xmlns:a16="http://schemas.microsoft.com/office/drawing/2014/main" id="{22A28BD4-819B-1742-BD37-6444B38325F2}"/>
              </a:ext>
            </a:extLst>
          </p:cNvPr>
          <p:cNvSpPr>
            <a:spLocks noGrp="1"/>
          </p:cNvSpPr>
          <p:nvPr>
            <p:ph idx="1"/>
          </p:nvPr>
        </p:nvSpPr>
        <p:spPr>
          <a:xfrm>
            <a:off x="457200" y="1078761"/>
            <a:ext cx="8229600" cy="4525963"/>
          </a:xfrm>
        </p:spPr>
        <p:txBody>
          <a:bodyPr/>
          <a:lstStyle/>
          <a:p>
            <a:r>
              <a:rPr lang="en-US" dirty="0"/>
              <a:t>Widely used potential for (bio-)molecular system.  Part of what led to the 2013 chemistry Nobel Prize for Martin Karplus.</a:t>
            </a:r>
          </a:p>
          <a:p>
            <a:r>
              <a:rPr lang="en-US" dirty="0"/>
              <a:t>Equations are strongly driven by chemical insight with bonding and non-bonding terms, where bonding cover the energies of distorting molecular units.</a:t>
            </a:r>
          </a:p>
          <a:p>
            <a:pPr marL="0" indent="0">
              <a:buNone/>
            </a:pPr>
            <a:endParaRPr lang="en-US" dirty="0"/>
          </a:p>
        </p:txBody>
      </p:sp>
      <p:sp>
        <p:nvSpPr>
          <p:cNvPr id="4" name="Slide Number Placeholder 3">
            <a:extLst>
              <a:ext uri="{FF2B5EF4-FFF2-40B4-BE49-F238E27FC236}">
                <a16:creationId xmlns:a16="http://schemas.microsoft.com/office/drawing/2014/main" id="{2BECB507-4147-7746-A2DD-20859E167E82}"/>
              </a:ext>
            </a:extLst>
          </p:cNvPr>
          <p:cNvSpPr>
            <a:spLocks noGrp="1"/>
          </p:cNvSpPr>
          <p:nvPr>
            <p:ph type="sldNum" sz="quarter" idx="12"/>
          </p:nvPr>
        </p:nvSpPr>
        <p:spPr/>
        <p:txBody>
          <a:bodyPr/>
          <a:lstStyle/>
          <a:p>
            <a:pPr>
              <a:defRPr/>
            </a:pPr>
            <a:endParaRPr lang="en-US"/>
          </a:p>
          <a:p>
            <a:pPr>
              <a:defRPr/>
            </a:pPr>
            <a:fld id="{304879C7-5735-A04D-B199-096159A62A13}" type="slidenum">
              <a:rPr lang="en-US" smtClean="0"/>
              <a:pPr>
                <a:defRPr/>
              </a:pPr>
              <a:t>13</a:t>
            </a:fld>
            <a:endParaRPr lang="en-US"/>
          </a:p>
        </p:txBody>
      </p:sp>
      <p:sp>
        <p:nvSpPr>
          <p:cNvPr id="5" name="Rectangle 4">
            <a:extLst>
              <a:ext uri="{FF2B5EF4-FFF2-40B4-BE49-F238E27FC236}">
                <a16:creationId xmlns:a16="http://schemas.microsoft.com/office/drawing/2014/main" id="{06311F04-CEB7-994F-8909-43A5F8CB7F04}"/>
              </a:ext>
            </a:extLst>
          </p:cNvPr>
          <p:cNvSpPr/>
          <p:nvPr/>
        </p:nvSpPr>
        <p:spPr>
          <a:xfrm>
            <a:off x="36786" y="6237971"/>
            <a:ext cx="8339958" cy="646331"/>
          </a:xfrm>
          <a:prstGeom prst="rect">
            <a:avLst/>
          </a:prstGeom>
        </p:spPr>
        <p:txBody>
          <a:bodyPr wrap="square">
            <a:spAutoFit/>
          </a:bodyPr>
          <a:lstStyle/>
          <a:p>
            <a:pPr marL="342900" indent="-342900">
              <a:buFont typeface="Arial" panose="020B0604020202020204" pitchFamily="34" charset="0"/>
              <a:buChar char="•"/>
            </a:pPr>
            <a:r>
              <a:rPr lang="en-US" sz="1200" dirty="0">
                <a:hlinkClick r:id="rId3"/>
              </a:rPr>
              <a:t>https://en.wikipedia.org/wiki/CHARMM </a:t>
            </a:r>
          </a:p>
          <a:p>
            <a:pPr marL="342900" indent="-342900">
              <a:buFont typeface="Arial" panose="020B0604020202020204" pitchFamily="34" charset="0"/>
              <a:buChar char="•"/>
            </a:pPr>
            <a:r>
              <a:rPr lang="en-US" sz="1200" dirty="0">
                <a:hlinkClick r:id="rId3"/>
              </a:rPr>
              <a:t>https://www.charmmtutorial.org/index.php/The_Energy_Function</a:t>
            </a:r>
            <a:r>
              <a:rPr lang="en-US" sz="1200" dirty="0"/>
              <a:t> </a:t>
            </a:r>
          </a:p>
          <a:p>
            <a:pPr marL="342900" indent="-342900">
              <a:buFont typeface="Arial" panose="020B0604020202020204" pitchFamily="34" charset="0"/>
              <a:buChar char="•"/>
            </a:pPr>
            <a:r>
              <a:rPr lang="en-US" sz="1200" dirty="0">
                <a:hlinkClick r:id="rId4"/>
              </a:rPr>
              <a:t>https://www.ks.uiuc.edu/Training/Tutorials/science/forcefield-tutorial/forcefield-html/node5.html</a:t>
            </a:r>
            <a:r>
              <a:rPr lang="en-US" sz="1200" dirty="0"/>
              <a:t> </a:t>
            </a:r>
          </a:p>
        </p:txBody>
      </p:sp>
      <p:pic>
        <p:nvPicPr>
          <p:cNvPr id="7" name="Picture 6" descr="Diagram, text, letter&#10;&#10;Description automatically generated">
            <a:extLst>
              <a:ext uri="{FF2B5EF4-FFF2-40B4-BE49-F238E27FC236}">
                <a16:creationId xmlns:a16="http://schemas.microsoft.com/office/drawing/2014/main" id="{E358BCEF-FCAA-6A43-B009-3AD60ECD2783}"/>
              </a:ext>
            </a:extLst>
          </p:cNvPr>
          <p:cNvPicPr>
            <a:picLocks noChangeAspect="1"/>
          </p:cNvPicPr>
          <p:nvPr/>
        </p:nvPicPr>
        <p:blipFill>
          <a:blip r:embed="rId5"/>
          <a:stretch>
            <a:fillRect/>
          </a:stretch>
        </p:blipFill>
        <p:spPr>
          <a:xfrm>
            <a:off x="342244" y="3601586"/>
            <a:ext cx="8648700" cy="2717800"/>
          </a:xfrm>
          <a:prstGeom prst="rect">
            <a:avLst/>
          </a:prstGeom>
        </p:spPr>
      </p:pic>
    </p:spTree>
    <p:extLst>
      <p:ext uri="{BB962C8B-B14F-4D97-AF65-F5344CB8AC3E}">
        <p14:creationId xmlns:p14="http://schemas.microsoft.com/office/powerpoint/2010/main" val="3139288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Potentials</a:t>
            </a:r>
          </a:p>
        </p:txBody>
      </p:sp>
      <p:sp>
        <p:nvSpPr>
          <p:cNvPr id="3" name="Content Placeholder 2"/>
          <p:cNvSpPr>
            <a:spLocks noGrp="1"/>
          </p:cNvSpPr>
          <p:nvPr>
            <p:ph idx="1"/>
          </p:nvPr>
        </p:nvSpPr>
        <p:spPr>
          <a:xfrm>
            <a:off x="341585" y="963742"/>
            <a:ext cx="8518636" cy="5498842"/>
          </a:xfrm>
        </p:spPr>
        <p:txBody>
          <a:bodyPr>
            <a:normAutofit fontScale="85000" lnSpcReduction="20000"/>
          </a:bodyPr>
          <a:lstStyle/>
          <a:p>
            <a:pPr>
              <a:lnSpc>
                <a:spcPct val="120000"/>
              </a:lnSpc>
            </a:pPr>
            <a:r>
              <a:rPr lang="en-US" dirty="0"/>
              <a:t>Recently researchers have been using Machine Learning algorithms to create a potential. </a:t>
            </a:r>
          </a:p>
          <a:p>
            <a:pPr>
              <a:lnSpc>
                <a:spcPct val="120000"/>
              </a:lnSpc>
            </a:pPr>
            <a:r>
              <a:rPr lang="en-US" dirty="0"/>
              <a:t>Idea is to consider a large database of energies and forces, call this data Y, and properties of the atomic positions, call this X, and then fit Y(X) not with a physically motivated function but with a machine learned form (e.g., linear regression, Gaussian Process regression, neural networks).</a:t>
            </a:r>
          </a:p>
          <a:p>
            <a:pPr>
              <a:lnSpc>
                <a:spcPct val="120000"/>
              </a:lnSpc>
            </a:pPr>
            <a:r>
              <a:rPr lang="en-US" dirty="0"/>
              <a:t>A key complexity is that </a:t>
            </a:r>
            <a:r>
              <a:rPr lang="en-US" dirty="0">
                <a:solidFill>
                  <a:srgbClr val="C00000"/>
                </a:solidFill>
              </a:rPr>
              <a:t>X should be translationally, rotationally and permutation invariant</a:t>
            </a:r>
            <a:r>
              <a:rPr lang="en-US" dirty="0"/>
              <a:t>, which atomic coordinates are not.  This can be treated by assuming Yi is the energy of atom </a:t>
            </a:r>
            <a:r>
              <a:rPr lang="en-US" dirty="0" err="1"/>
              <a:t>i</a:t>
            </a:r>
            <a:r>
              <a:rPr lang="en-US" dirty="0"/>
              <a:t> and Xi are a vector of rotationally symmetric functions of the local (&lt;1nm) environment around atom </a:t>
            </a:r>
            <a:r>
              <a:rPr lang="en-US" dirty="0" err="1"/>
              <a:t>i</a:t>
            </a:r>
            <a:r>
              <a:rPr lang="en-US" dirty="0"/>
              <a:t> and fitting Yi(Xi).  Then the total energy is E=</a:t>
            </a:r>
            <a:r>
              <a:rPr lang="en-US" dirty="0" err="1"/>
              <a:t>sum_i</a:t>
            </a:r>
            <a:r>
              <a:rPr lang="en-US" dirty="0"/>
              <a:t> Yi. Sometimes one needs to add long-range physics (e.g., electrostatics) in separately.</a:t>
            </a:r>
          </a:p>
          <a:p>
            <a:pPr>
              <a:lnSpc>
                <a:spcPct val="120000"/>
              </a:lnSpc>
            </a:pPr>
            <a:r>
              <a:rPr lang="en-US" dirty="0"/>
              <a:t>Generally need more fitting data than traditional potentials (but one can get this from quantum simulations)</a:t>
            </a:r>
          </a:p>
        </p:txBody>
      </p:sp>
      <p:sp>
        <p:nvSpPr>
          <p:cNvPr id="4" name="Slide Number Placeholder 3"/>
          <p:cNvSpPr>
            <a:spLocks noGrp="1"/>
          </p:cNvSpPr>
          <p:nvPr>
            <p:ph type="sldNum" sz="quarter" idx="12"/>
          </p:nvPr>
        </p:nvSpPr>
        <p:spPr/>
        <p:txBody>
          <a:bodyPr/>
          <a:lstStyle/>
          <a:p>
            <a:pPr>
              <a:defRPr/>
            </a:pPr>
            <a:endParaRPr lang="en-US"/>
          </a:p>
          <a:p>
            <a:pPr>
              <a:defRPr/>
            </a:pPr>
            <a:fld id="{FCA64427-C77D-2945-9CAC-A4B15F3081D6}" type="slidenum">
              <a:rPr lang="en-US" smtClean="0"/>
              <a:pPr>
                <a:defRPr/>
              </a:pPr>
              <a:t>14</a:t>
            </a:fld>
            <a:endParaRPr lang="en-US"/>
          </a:p>
        </p:txBody>
      </p:sp>
      <p:sp>
        <p:nvSpPr>
          <p:cNvPr id="5" name="TextBox 4"/>
          <p:cNvSpPr txBox="1"/>
          <p:nvPr/>
        </p:nvSpPr>
        <p:spPr>
          <a:xfrm>
            <a:off x="0" y="6537265"/>
            <a:ext cx="2603341" cy="307777"/>
          </a:xfrm>
          <a:prstGeom prst="rect">
            <a:avLst/>
          </a:prstGeom>
          <a:noFill/>
        </p:spPr>
        <p:txBody>
          <a:bodyPr wrap="none" rtlCol="0">
            <a:spAutoFit/>
          </a:bodyPr>
          <a:lstStyle/>
          <a:p>
            <a:r>
              <a:rPr lang="en-US" sz="1400" dirty="0"/>
              <a:t>See, e.g., </a:t>
            </a:r>
            <a:r>
              <a:rPr lang="en-US" sz="1400" dirty="0" err="1"/>
              <a:t>Mishin</a:t>
            </a:r>
            <a:r>
              <a:rPr lang="en-US" sz="1400" dirty="0"/>
              <a:t>, Acta Mat ‘21</a:t>
            </a:r>
          </a:p>
        </p:txBody>
      </p:sp>
    </p:spTree>
    <p:extLst>
      <p:ext uri="{BB962C8B-B14F-4D97-AF65-F5344CB8AC3E}">
        <p14:creationId xmlns:p14="http://schemas.microsoft.com/office/powerpoint/2010/main" val="1911670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000"/>
          </a:p>
          <a:p>
            <a:pPr eaLnBrk="1" hangingPunct="1"/>
            <a:fld id="{A1835605-1B53-3B4D-B39A-203AF8FB4254}" type="slidenum">
              <a:rPr lang="en-US" sz="1000"/>
              <a:pPr eaLnBrk="1" hangingPunct="1"/>
              <a:t>15</a:t>
            </a:fld>
            <a:endParaRPr lang="en-US" sz="1000"/>
          </a:p>
        </p:txBody>
      </p:sp>
      <p:sp>
        <p:nvSpPr>
          <p:cNvPr id="37890"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Coarse Grained Potentials</a:t>
            </a:r>
          </a:p>
        </p:txBody>
      </p:sp>
      <p:sp>
        <p:nvSpPr>
          <p:cNvPr id="37891" name="Rectangle 3"/>
          <p:cNvSpPr>
            <a:spLocks noGrp="1" noChangeArrowheads="1"/>
          </p:cNvSpPr>
          <p:nvPr>
            <p:ph type="body" idx="1"/>
          </p:nvPr>
        </p:nvSpPr>
        <p:spPr>
          <a:xfrm>
            <a:off x="457200" y="1168400"/>
            <a:ext cx="8229600" cy="4525963"/>
          </a:xfrm>
        </p:spPr>
        <p:txBody>
          <a:bodyPr/>
          <a:lstStyle/>
          <a:p>
            <a:pPr eaLnBrk="1" hangingPunct="1"/>
            <a:r>
              <a:rPr lang="en-US" dirty="0">
                <a:latin typeface="Arial" charset="0"/>
                <a:ea typeface="ＭＳ Ｐゴシック" charset="0"/>
                <a:cs typeface="ＭＳ Ｐゴシック" charset="0"/>
              </a:rPr>
              <a:t>Remove unnecessary degrees of freedom </a:t>
            </a:r>
            <a:r>
              <a:rPr lang="en-US" dirty="0">
                <a:solidFill>
                  <a:srgbClr val="C00000"/>
                </a:solidFill>
                <a:latin typeface="Arial" charset="0"/>
                <a:ea typeface="ＭＳ Ｐゴシック" charset="0"/>
                <a:cs typeface="ＭＳ Ｐゴシック" charset="0"/>
              </a:rPr>
              <a:t>by grouping together atoms and parameterizing interactions between atom groups</a:t>
            </a:r>
          </a:p>
          <a:p>
            <a:pPr lvl="1" eaLnBrk="1" hangingPunct="1"/>
            <a:r>
              <a:rPr lang="en-US" dirty="0">
                <a:latin typeface="Arial" charset="0"/>
                <a:ea typeface="ＭＳ Ｐゴシック" charset="0"/>
              </a:rPr>
              <a:t>Speed up calculations</a:t>
            </a:r>
          </a:p>
          <a:p>
            <a:pPr lvl="1" eaLnBrk="1" hangingPunct="1"/>
            <a:r>
              <a:rPr lang="en-US" dirty="0">
                <a:latin typeface="Arial" charset="0"/>
                <a:ea typeface="ＭＳ Ｐゴシック" charset="0"/>
              </a:rPr>
              <a:t>E.g., CH</a:t>
            </a:r>
            <a:r>
              <a:rPr lang="en-US" baseline="-25000" dirty="0">
                <a:latin typeface="Arial" charset="0"/>
                <a:ea typeface="ＭＳ Ｐゴシック" charset="0"/>
              </a:rPr>
              <a:t>3</a:t>
            </a:r>
            <a:r>
              <a:rPr lang="en-US" dirty="0">
                <a:latin typeface="Arial" charset="0"/>
                <a:ea typeface="ＭＳ Ｐゴシック" charset="0"/>
              </a:rPr>
              <a:t> or CH</a:t>
            </a:r>
            <a:r>
              <a:rPr lang="en-US" baseline="-25000" dirty="0">
                <a:latin typeface="Arial" charset="0"/>
                <a:ea typeface="ＭＳ Ｐゴシック" charset="0"/>
              </a:rPr>
              <a:t>2</a:t>
            </a:r>
            <a:r>
              <a:rPr lang="en-US" dirty="0">
                <a:latin typeface="Arial" charset="0"/>
                <a:ea typeface="ＭＳ Ｐゴシック" charset="0"/>
              </a:rPr>
              <a:t> might be treated as one object in a protein</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Remove unnecessary degrees of freedom by taking out distance dependence on a fixed lattice</a:t>
            </a:r>
          </a:p>
          <a:p>
            <a:pPr lvl="1" eaLnBrk="1" hangingPunct="1"/>
            <a:r>
              <a:rPr lang="en-US" dirty="0">
                <a:latin typeface="Arial" charset="0"/>
                <a:ea typeface="ＭＳ Ｐゴシック" charset="0"/>
              </a:rPr>
              <a:t>Speed up calculations</a:t>
            </a:r>
          </a:p>
          <a:p>
            <a:pPr lvl="1" eaLnBrk="1" hangingPunct="1"/>
            <a:r>
              <a:rPr lang="en-US" dirty="0">
                <a:latin typeface="Arial" charset="0"/>
                <a:ea typeface="ＭＳ Ｐゴシック" charset="0"/>
              </a:rPr>
              <a:t>E.g., in the Cluster Expansion potential we use E = E(Cu-Cu)+E(Cu-Au)+E(Au-Au) to describe nearest-neighbor interactions in a Cu-Au alloy on a fixed </a:t>
            </a:r>
            <a:r>
              <a:rPr lang="en-US" dirty="0" err="1">
                <a:latin typeface="Arial" charset="0"/>
                <a:ea typeface="ＭＳ Ｐゴシック" charset="0"/>
              </a:rPr>
              <a:t>fcc</a:t>
            </a:r>
            <a:r>
              <a:rPr lang="en-US" dirty="0">
                <a:latin typeface="Arial" charset="0"/>
                <a:ea typeface="ＭＳ Ｐゴシック" charset="0"/>
              </a:rPr>
              <a:t> lattice – </a:t>
            </a:r>
            <a:r>
              <a:rPr lang="en-US" dirty="0">
                <a:solidFill>
                  <a:srgbClr val="C00000"/>
                </a:solidFill>
                <a:latin typeface="Arial" charset="0"/>
                <a:ea typeface="ＭＳ Ｐゴシック" charset="0"/>
              </a:rPr>
              <a:t>no distance dependence makes this simpler!</a:t>
            </a:r>
          </a:p>
          <a:p>
            <a:pPr lvl="1" eaLnBrk="1" hangingPunct="1"/>
            <a:endParaRPr lang="en-US" dirty="0">
              <a:latin typeface="Arial" charset="0"/>
              <a:ea typeface="ＭＳ Ｐゴシック"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diagram of a molecular structure&#10;&#10;Description automatically generated">
            <a:extLst>
              <a:ext uri="{FF2B5EF4-FFF2-40B4-BE49-F238E27FC236}">
                <a16:creationId xmlns:a16="http://schemas.microsoft.com/office/drawing/2014/main" id="{333D9673-B54F-B1C3-8545-727313A2A908}"/>
              </a:ext>
            </a:extLst>
          </p:cNvPr>
          <p:cNvPicPr>
            <a:picLocks noChangeAspect="1"/>
          </p:cNvPicPr>
          <p:nvPr/>
        </p:nvPicPr>
        <p:blipFill>
          <a:blip r:embed="rId2"/>
          <a:stretch>
            <a:fillRect/>
          </a:stretch>
        </p:blipFill>
        <p:spPr>
          <a:xfrm>
            <a:off x="482600" y="781113"/>
            <a:ext cx="8178799" cy="5295772"/>
          </a:xfrm>
          <a:prstGeom prst="rect">
            <a:avLst/>
          </a:prstGeom>
        </p:spPr>
      </p:pic>
      <p:sp>
        <p:nvSpPr>
          <p:cNvPr id="4" name="Slide Number Placeholder 3">
            <a:extLst>
              <a:ext uri="{FF2B5EF4-FFF2-40B4-BE49-F238E27FC236}">
                <a16:creationId xmlns:a16="http://schemas.microsoft.com/office/drawing/2014/main" id="{058194E3-4A0B-98B8-C05C-7AAC7491637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lnSpc>
                <a:spcPct val="90000"/>
              </a:lnSpc>
              <a:spcAft>
                <a:spcPts val="600"/>
              </a:spcAft>
              <a:defRPr/>
            </a:pPr>
            <a:endParaRPr lang="en-US" sz="700">
              <a:solidFill>
                <a:schemeClr val="tx1">
                  <a:tint val="75000"/>
                </a:schemeClr>
              </a:solidFill>
              <a:latin typeface="+mn-lt"/>
              <a:ea typeface="+mn-ea"/>
              <a:cs typeface="+mn-cs"/>
            </a:endParaRPr>
          </a:p>
          <a:p>
            <a:pPr>
              <a:lnSpc>
                <a:spcPct val="90000"/>
              </a:lnSpc>
              <a:spcAft>
                <a:spcPts val="600"/>
              </a:spcAft>
              <a:defRPr/>
            </a:pPr>
            <a:fld id="{304879C7-5735-A04D-B199-096159A62A13}" type="slidenum">
              <a:rPr lang="en-US" sz="700" smtClean="0">
                <a:solidFill>
                  <a:schemeClr val="tx1">
                    <a:tint val="75000"/>
                  </a:schemeClr>
                </a:solidFill>
                <a:latin typeface="+mn-lt"/>
                <a:ea typeface="+mn-ea"/>
                <a:cs typeface="+mn-cs"/>
              </a:rPr>
              <a:pPr>
                <a:lnSpc>
                  <a:spcPct val="90000"/>
                </a:lnSpc>
                <a:spcAft>
                  <a:spcPts val="600"/>
                </a:spcAft>
                <a:defRPr/>
              </a:pPr>
              <a:t>16</a:t>
            </a:fld>
            <a:endParaRPr lang="en-US" sz="7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911527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math problem&#10;&#10;Description automatically generated">
            <a:extLst>
              <a:ext uri="{FF2B5EF4-FFF2-40B4-BE49-F238E27FC236}">
                <a16:creationId xmlns:a16="http://schemas.microsoft.com/office/drawing/2014/main" id="{5D17616E-E12F-73B4-CEE5-DEE45B962317}"/>
              </a:ext>
            </a:extLst>
          </p:cNvPr>
          <p:cNvPicPr>
            <a:picLocks noGrp="1" noChangeAspect="1"/>
          </p:cNvPicPr>
          <p:nvPr>
            <p:ph idx="1"/>
          </p:nvPr>
        </p:nvPicPr>
        <p:blipFill>
          <a:blip r:embed="rId2"/>
          <a:stretch>
            <a:fillRect/>
          </a:stretch>
        </p:blipFill>
        <p:spPr>
          <a:xfrm>
            <a:off x="505526" y="643466"/>
            <a:ext cx="8132947" cy="5571067"/>
          </a:xfrm>
          <a:prstGeom prst="rect">
            <a:avLst/>
          </a:prstGeom>
        </p:spPr>
      </p:pic>
      <p:sp>
        <p:nvSpPr>
          <p:cNvPr id="4" name="Slide Number Placeholder 3">
            <a:extLst>
              <a:ext uri="{FF2B5EF4-FFF2-40B4-BE49-F238E27FC236}">
                <a16:creationId xmlns:a16="http://schemas.microsoft.com/office/drawing/2014/main" id="{4C71D4EC-2020-D3EB-69F6-0D52E7F7C9E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lnSpc>
                <a:spcPct val="90000"/>
              </a:lnSpc>
              <a:spcAft>
                <a:spcPts val="600"/>
              </a:spcAft>
              <a:defRPr/>
            </a:pPr>
            <a:endParaRPr lang="en-US" sz="700">
              <a:solidFill>
                <a:schemeClr val="tx1">
                  <a:tint val="75000"/>
                </a:schemeClr>
              </a:solidFill>
              <a:latin typeface="+mn-lt"/>
              <a:ea typeface="+mn-ea"/>
              <a:cs typeface="+mn-cs"/>
            </a:endParaRPr>
          </a:p>
          <a:p>
            <a:pPr>
              <a:lnSpc>
                <a:spcPct val="90000"/>
              </a:lnSpc>
              <a:spcAft>
                <a:spcPts val="600"/>
              </a:spcAft>
              <a:defRPr/>
            </a:pPr>
            <a:fld id="{304879C7-5735-A04D-B199-096159A62A13}" type="slidenum">
              <a:rPr lang="en-US" sz="700" smtClean="0">
                <a:solidFill>
                  <a:schemeClr val="tx1">
                    <a:tint val="75000"/>
                  </a:schemeClr>
                </a:solidFill>
                <a:latin typeface="+mn-lt"/>
                <a:ea typeface="+mn-ea"/>
                <a:cs typeface="+mn-cs"/>
              </a:rPr>
              <a:pPr>
                <a:lnSpc>
                  <a:spcPct val="90000"/>
                </a:lnSpc>
                <a:spcAft>
                  <a:spcPts val="600"/>
                </a:spcAft>
                <a:defRPr/>
              </a:pPr>
              <a:t>17</a:t>
            </a:fld>
            <a:endParaRPr lang="en-US" sz="7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724773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diagram of a graph&#10;&#10;Description automatically generated">
            <a:extLst>
              <a:ext uri="{FF2B5EF4-FFF2-40B4-BE49-F238E27FC236}">
                <a16:creationId xmlns:a16="http://schemas.microsoft.com/office/drawing/2014/main" id="{EEE7899A-8F05-35A5-2AD3-706812FE72DA}"/>
              </a:ext>
            </a:extLst>
          </p:cNvPr>
          <p:cNvPicPr>
            <a:picLocks noChangeAspect="1"/>
          </p:cNvPicPr>
          <p:nvPr/>
        </p:nvPicPr>
        <p:blipFill>
          <a:blip r:embed="rId2"/>
          <a:stretch>
            <a:fillRect/>
          </a:stretch>
        </p:blipFill>
        <p:spPr>
          <a:xfrm>
            <a:off x="482600" y="218810"/>
            <a:ext cx="8178799" cy="3537328"/>
          </a:xfrm>
          <a:prstGeom prst="rect">
            <a:avLst/>
          </a:prstGeom>
        </p:spPr>
      </p:pic>
      <p:sp>
        <p:nvSpPr>
          <p:cNvPr id="4" name="Slide Number Placeholder 3">
            <a:extLst>
              <a:ext uri="{FF2B5EF4-FFF2-40B4-BE49-F238E27FC236}">
                <a16:creationId xmlns:a16="http://schemas.microsoft.com/office/drawing/2014/main" id="{AE90050C-AD8B-F57D-F739-33A53AC81ACC}"/>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lnSpc>
                <a:spcPct val="90000"/>
              </a:lnSpc>
              <a:spcAft>
                <a:spcPts val="600"/>
              </a:spcAft>
              <a:defRPr/>
            </a:pPr>
            <a:endParaRPr lang="en-US" sz="700">
              <a:solidFill>
                <a:schemeClr val="tx1">
                  <a:tint val="75000"/>
                </a:schemeClr>
              </a:solidFill>
              <a:latin typeface="+mn-lt"/>
              <a:ea typeface="+mn-ea"/>
              <a:cs typeface="+mn-cs"/>
            </a:endParaRPr>
          </a:p>
          <a:p>
            <a:pPr>
              <a:lnSpc>
                <a:spcPct val="90000"/>
              </a:lnSpc>
              <a:spcAft>
                <a:spcPts val="600"/>
              </a:spcAft>
              <a:defRPr/>
            </a:pPr>
            <a:fld id="{304879C7-5735-A04D-B199-096159A62A13}" type="slidenum">
              <a:rPr lang="en-US" sz="700" smtClean="0">
                <a:solidFill>
                  <a:schemeClr val="tx1">
                    <a:tint val="75000"/>
                  </a:schemeClr>
                </a:solidFill>
                <a:latin typeface="+mn-lt"/>
                <a:ea typeface="+mn-ea"/>
                <a:cs typeface="+mn-cs"/>
              </a:rPr>
              <a:pPr>
                <a:lnSpc>
                  <a:spcPct val="90000"/>
                </a:lnSpc>
                <a:spcAft>
                  <a:spcPts val="600"/>
                </a:spcAft>
                <a:defRPr/>
              </a:pPr>
              <a:t>18</a:t>
            </a:fld>
            <a:endParaRPr lang="en-US" sz="700">
              <a:solidFill>
                <a:schemeClr val="tx1">
                  <a:tint val="75000"/>
                </a:schemeClr>
              </a:solidFill>
              <a:latin typeface="+mn-lt"/>
              <a:ea typeface="+mn-ea"/>
              <a:cs typeface="+mn-cs"/>
            </a:endParaRPr>
          </a:p>
        </p:txBody>
      </p:sp>
      <p:pic>
        <p:nvPicPr>
          <p:cNvPr id="6" name="Picture 5">
            <a:extLst>
              <a:ext uri="{FF2B5EF4-FFF2-40B4-BE49-F238E27FC236}">
                <a16:creationId xmlns:a16="http://schemas.microsoft.com/office/drawing/2014/main" id="{1B38E66A-3608-BD8A-1AFD-EAFDC8F7A355}"/>
              </a:ext>
            </a:extLst>
          </p:cNvPr>
          <p:cNvPicPr>
            <a:picLocks noChangeAspect="1"/>
          </p:cNvPicPr>
          <p:nvPr/>
        </p:nvPicPr>
        <p:blipFill>
          <a:blip r:embed="rId3"/>
          <a:stretch>
            <a:fillRect/>
          </a:stretch>
        </p:blipFill>
        <p:spPr>
          <a:xfrm>
            <a:off x="851871" y="3750524"/>
            <a:ext cx="5882416" cy="3107475"/>
          </a:xfrm>
          <a:prstGeom prst="rect">
            <a:avLst/>
          </a:prstGeom>
        </p:spPr>
      </p:pic>
    </p:spTree>
    <p:extLst>
      <p:ext uri="{BB962C8B-B14F-4D97-AF65-F5344CB8AC3E}">
        <p14:creationId xmlns:p14="http://schemas.microsoft.com/office/powerpoint/2010/main" val="3108558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diagram&#10;&#10;Description automatically generated">
            <a:extLst>
              <a:ext uri="{FF2B5EF4-FFF2-40B4-BE49-F238E27FC236}">
                <a16:creationId xmlns:a16="http://schemas.microsoft.com/office/drawing/2014/main" id="{A0C8FE31-7321-0F44-C2AB-DF4D52BB6B38}"/>
              </a:ext>
            </a:extLst>
          </p:cNvPr>
          <p:cNvPicPr>
            <a:picLocks noGrp="1" noChangeAspect="1"/>
          </p:cNvPicPr>
          <p:nvPr>
            <p:ph idx="1"/>
          </p:nvPr>
        </p:nvPicPr>
        <p:blipFill>
          <a:blip r:embed="rId2"/>
          <a:stretch>
            <a:fillRect/>
          </a:stretch>
        </p:blipFill>
        <p:spPr>
          <a:xfrm>
            <a:off x="578402" y="643466"/>
            <a:ext cx="7987194" cy="5571067"/>
          </a:xfrm>
          <a:prstGeom prst="rect">
            <a:avLst/>
          </a:prstGeom>
        </p:spPr>
      </p:pic>
      <p:sp>
        <p:nvSpPr>
          <p:cNvPr id="4" name="Slide Number Placeholder 3">
            <a:extLst>
              <a:ext uri="{FF2B5EF4-FFF2-40B4-BE49-F238E27FC236}">
                <a16:creationId xmlns:a16="http://schemas.microsoft.com/office/drawing/2014/main" id="{E9C8BE1B-15D9-1C3D-A33C-9B21B239B2F1}"/>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lnSpc>
                <a:spcPct val="90000"/>
              </a:lnSpc>
              <a:spcAft>
                <a:spcPts val="600"/>
              </a:spcAft>
              <a:defRPr/>
            </a:pPr>
            <a:endParaRPr lang="en-US" sz="700">
              <a:solidFill>
                <a:schemeClr val="tx1">
                  <a:tint val="75000"/>
                </a:schemeClr>
              </a:solidFill>
              <a:latin typeface="+mn-lt"/>
              <a:ea typeface="+mn-ea"/>
              <a:cs typeface="+mn-cs"/>
            </a:endParaRPr>
          </a:p>
          <a:p>
            <a:pPr>
              <a:lnSpc>
                <a:spcPct val="90000"/>
              </a:lnSpc>
              <a:spcAft>
                <a:spcPts val="600"/>
              </a:spcAft>
              <a:defRPr/>
            </a:pPr>
            <a:fld id="{304879C7-5735-A04D-B199-096159A62A13}" type="slidenum">
              <a:rPr lang="en-US" sz="700" smtClean="0">
                <a:solidFill>
                  <a:schemeClr val="tx1">
                    <a:tint val="75000"/>
                  </a:schemeClr>
                </a:solidFill>
                <a:latin typeface="+mn-lt"/>
                <a:ea typeface="+mn-ea"/>
                <a:cs typeface="+mn-cs"/>
              </a:rPr>
              <a:pPr>
                <a:lnSpc>
                  <a:spcPct val="90000"/>
                </a:lnSpc>
                <a:spcAft>
                  <a:spcPts val="600"/>
                </a:spcAft>
                <a:defRPr/>
              </a:pPr>
              <a:t>19</a:t>
            </a:fld>
            <a:endParaRPr lang="en-US" sz="7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929481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latin typeface="Arial" charset="0"/>
                <a:ea typeface="ＭＳ Ｐゴシック" charset="0"/>
                <a:cs typeface="ＭＳ Ｐゴシック" charset="0"/>
              </a:rPr>
              <a:t>Outline</a:t>
            </a:r>
          </a:p>
        </p:txBody>
      </p:sp>
      <p:sp>
        <p:nvSpPr>
          <p:cNvPr id="18434" name="Content Placeholder 2"/>
          <p:cNvSpPr>
            <a:spLocks noGrp="1"/>
          </p:cNvSpPr>
          <p:nvPr>
            <p:ph idx="1"/>
          </p:nvPr>
        </p:nvSpPr>
        <p:spPr/>
        <p:txBody>
          <a:bodyPr/>
          <a:lstStyle/>
          <a:p>
            <a:r>
              <a:rPr lang="en-US" dirty="0">
                <a:latin typeface="Arial" charset="0"/>
                <a:ea typeface="ＭＳ Ｐゴシック" charset="0"/>
                <a:cs typeface="ＭＳ Ｐゴシック" charset="0"/>
              </a:rPr>
              <a:t>Pair vs. many-body potentials</a:t>
            </a:r>
          </a:p>
          <a:p>
            <a:r>
              <a:rPr lang="en-US" dirty="0">
                <a:latin typeface="Arial" charset="0"/>
                <a:ea typeface="ＭＳ Ｐゴシック" charset="0"/>
                <a:cs typeface="ＭＳ Ｐゴシック" charset="0"/>
              </a:rPr>
              <a:t>Limitations of pair potentials</a:t>
            </a:r>
          </a:p>
          <a:p>
            <a:pPr eaLnBrk="1" hangingPunct="1">
              <a:lnSpc>
                <a:spcPct val="90000"/>
              </a:lnSpc>
            </a:pPr>
            <a:r>
              <a:rPr lang="en-US" dirty="0">
                <a:latin typeface="Arial" charset="0"/>
                <a:ea typeface="ＭＳ Ｐゴシック" charset="0"/>
                <a:cs typeface="ＭＳ Ｐゴシック" charset="0"/>
              </a:rPr>
              <a:t>Many-Body Potentials</a:t>
            </a:r>
          </a:p>
          <a:p>
            <a:pPr lvl="1" eaLnBrk="1" hangingPunct="1">
              <a:lnSpc>
                <a:spcPct val="90000"/>
              </a:lnSpc>
            </a:pPr>
            <a:r>
              <a:rPr lang="en-US" dirty="0">
                <a:latin typeface="Arial" charset="0"/>
                <a:ea typeface="ＭＳ Ｐゴシック" charset="0"/>
                <a:cs typeface="ＭＳ Ｐゴシック" charset="0"/>
              </a:rPr>
              <a:t>Bond Order potentials</a:t>
            </a:r>
          </a:p>
          <a:p>
            <a:pPr lvl="1" eaLnBrk="1" hangingPunct="1">
              <a:lnSpc>
                <a:spcPct val="90000"/>
              </a:lnSpc>
            </a:pPr>
            <a:r>
              <a:rPr lang="en-US" dirty="0">
                <a:latin typeface="Arial" charset="0"/>
                <a:ea typeface="ＭＳ Ｐゴシック" charset="0"/>
                <a:cs typeface="ＭＳ Ｐゴシック" charset="0"/>
              </a:rPr>
              <a:t>Embedded atom potentials</a:t>
            </a:r>
          </a:p>
          <a:p>
            <a:pPr lvl="1" eaLnBrk="1" hangingPunct="1">
              <a:lnSpc>
                <a:spcPct val="90000"/>
              </a:lnSpc>
            </a:pPr>
            <a:r>
              <a:rPr lang="en-US" dirty="0">
                <a:latin typeface="Arial" charset="0"/>
                <a:ea typeface="ＭＳ Ｐゴシック" charset="0"/>
                <a:cs typeface="ＭＳ Ｐゴシック" charset="0"/>
              </a:rPr>
              <a:t>Charge Transfer terms</a:t>
            </a:r>
          </a:p>
          <a:p>
            <a:pPr lvl="1" eaLnBrk="1" hangingPunct="1">
              <a:lnSpc>
                <a:spcPct val="90000"/>
              </a:lnSpc>
            </a:pPr>
            <a:r>
              <a:rPr lang="en-US" dirty="0">
                <a:latin typeface="Arial" charset="0"/>
                <a:ea typeface="ＭＳ Ｐゴシック" charset="0"/>
                <a:cs typeface="ＭＳ Ｐゴシック" charset="0"/>
              </a:rPr>
              <a:t>The </a:t>
            </a:r>
            <a:r>
              <a:rPr lang="en-US" dirty="0" err="1">
                <a:latin typeface="Arial" charset="0"/>
                <a:ea typeface="ＭＳ Ｐゴシック" charset="0"/>
                <a:cs typeface="ＭＳ Ｐゴシック" charset="0"/>
              </a:rPr>
              <a:t>ReaxFF</a:t>
            </a:r>
            <a:endParaRPr lang="en-US" dirty="0">
              <a:latin typeface="Arial" charset="0"/>
              <a:ea typeface="ＭＳ Ｐゴシック" charset="0"/>
              <a:cs typeface="ＭＳ Ｐゴシック" charset="0"/>
            </a:endParaRPr>
          </a:p>
          <a:p>
            <a:pPr lvl="1" eaLnBrk="1" hangingPunct="1">
              <a:lnSpc>
                <a:spcPct val="90000"/>
              </a:lnSpc>
            </a:pPr>
            <a:r>
              <a:rPr lang="en-US" dirty="0">
                <a:latin typeface="Arial" charset="0"/>
                <a:ea typeface="ＭＳ Ｐゴシック" charset="0"/>
                <a:cs typeface="ＭＳ Ｐゴシック" charset="0"/>
              </a:rPr>
              <a:t>CHARM</a:t>
            </a:r>
          </a:p>
          <a:p>
            <a:pPr lvl="1" eaLnBrk="1" hangingPunct="1">
              <a:lnSpc>
                <a:spcPct val="90000"/>
              </a:lnSpc>
            </a:pPr>
            <a:r>
              <a:rPr lang="en-US" dirty="0">
                <a:latin typeface="Arial" charset="0"/>
                <a:ea typeface="ＭＳ Ｐゴシック" charset="0"/>
                <a:cs typeface="ＭＳ Ｐゴシック" charset="0"/>
              </a:rPr>
              <a:t>Machine Learning Potentials – IN PROGRESS???</a:t>
            </a:r>
          </a:p>
          <a:p>
            <a:pPr lvl="1" eaLnBrk="1" hangingPunct="1">
              <a:lnSpc>
                <a:spcPct val="90000"/>
              </a:lnSpc>
            </a:pPr>
            <a:r>
              <a:rPr lang="en-US" dirty="0">
                <a:latin typeface="Arial" charset="0"/>
                <a:ea typeface="ＭＳ Ｐゴシック" charset="0"/>
                <a:cs typeface="ＭＳ Ｐゴシック" charset="0"/>
              </a:rPr>
              <a:t>Coarse-Grained Potentials</a:t>
            </a:r>
          </a:p>
          <a:p>
            <a:pPr eaLnBrk="1" hangingPunct="1">
              <a:lnSpc>
                <a:spcPct val="90000"/>
              </a:lnSpc>
            </a:pPr>
            <a:r>
              <a:rPr lang="en-US" dirty="0">
                <a:latin typeface="Arial" charset="0"/>
                <a:ea typeface="ＭＳ Ｐゴシック" charset="0"/>
                <a:cs typeface="ＭＳ Ｐゴシック" charset="0"/>
              </a:rPr>
              <a:t>Speed and scaling of potentials</a:t>
            </a:r>
          </a:p>
          <a:p>
            <a:endParaRPr lang="en-US" dirty="0">
              <a:latin typeface="Arial" charset="0"/>
              <a:ea typeface="ＭＳ Ｐゴシック" charset="0"/>
              <a:cs typeface="ＭＳ Ｐゴシック" charset="0"/>
            </a:endParaRPr>
          </a:p>
        </p:txBody>
      </p:sp>
      <p:sp>
        <p:nvSpPr>
          <p:cNvPr id="18435"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000"/>
          </a:p>
          <a:p>
            <a:pPr eaLnBrk="1" hangingPunct="1"/>
            <a:fld id="{766BBE4F-0566-6D45-980D-38F88FF83D55}" type="slidenum">
              <a:rPr lang="en-US" sz="1000"/>
              <a:pPr eaLnBrk="1" hangingPunct="1"/>
              <a:t>2</a:t>
            </a:fld>
            <a:endParaRPr lang="en-US" sz="1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ea typeface="ＭＳ Ｐゴシック" charset="0"/>
                <a:cs typeface="ＭＳ Ｐゴシック" charset="0"/>
              </a:rPr>
              <a:t>Speed and Scaling </a:t>
            </a:r>
            <a:r>
              <a:rPr lang="en-US" dirty="0"/>
              <a:t>with Potentials</a:t>
            </a:r>
          </a:p>
        </p:txBody>
      </p:sp>
      <p:sp>
        <p:nvSpPr>
          <p:cNvPr id="3" name="Content Placeholder 2"/>
          <p:cNvSpPr>
            <a:spLocks noGrp="1"/>
          </p:cNvSpPr>
          <p:nvPr>
            <p:ph idx="1"/>
          </p:nvPr>
        </p:nvSpPr>
        <p:spPr>
          <a:xfrm>
            <a:off x="457199" y="1081088"/>
            <a:ext cx="8293101" cy="5491162"/>
          </a:xfrm>
        </p:spPr>
        <p:txBody>
          <a:bodyPr>
            <a:normAutofit fontScale="92500" lnSpcReduction="20000"/>
          </a:bodyPr>
          <a:lstStyle/>
          <a:p>
            <a:pPr>
              <a:spcAft>
                <a:spcPts val="600"/>
              </a:spcAft>
            </a:pPr>
            <a:r>
              <a:rPr lang="en-US" dirty="0"/>
              <a:t>Each atom interacts with others within a cutoff, typically 5-6 A (a local interaction).  </a:t>
            </a:r>
            <a:r>
              <a:rPr lang="en-US" dirty="0">
                <a:solidFill>
                  <a:srgbClr val="C00000"/>
                </a:solidFill>
              </a:rPr>
              <a:t>This means there is a fixed amount of calculation per atom </a:t>
            </a:r>
            <a:r>
              <a:rPr lang="en-US" dirty="0"/>
              <a:t>to get an energy or force if you track the neighbors efficiently.  </a:t>
            </a:r>
            <a:r>
              <a:rPr lang="en-US" dirty="0">
                <a:solidFill>
                  <a:srgbClr val="C00000"/>
                </a:solidFill>
              </a:rPr>
              <a:t>Thus the amount of calculation in a potential scales as O(N) (N=# of atoms).  </a:t>
            </a:r>
            <a:r>
              <a:rPr lang="en-US" dirty="0"/>
              <a:t>This is called linear scaling. So doubling your system size will typically double the time of the calculation, all other things being equal.</a:t>
            </a:r>
          </a:p>
          <a:p>
            <a:pPr lvl="1">
              <a:spcAft>
                <a:spcPts val="600"/>
              </a:spcAft>
            </a:pPr>
            <a:r>
              <a:rPr lang="en-US" dirty="0"/>
              <a:t>Quantum calculations generally scale as O(N</a:t>
            </a:r>
            <a:r>
              <a:rPr lang="en-US" baseline="30000" dirty="0"/>
              <a:t>2</a:t>
            </a:r>
            <a:r>
              <a:rPr lang="en-US" dirty="0"/>
              <a:t>lnN) or worse.</a:t>
            </a:r>
          </a:p>
          <a:p>
            <a:pPr lvl="1">
              <a:spcAft>
                <a:spcPts val="600"/>
              </a:spcAft>
            </a:pPr>
            <a:r>
              <a:rPr lang="en-US" dirty="0"/>
              <a:t>You can also parallelize calculations on many atoms with potentials very well, often up to 100-1000 processors with almost linear scaling. So scaling of time per calculation is more like O(N atoms / N proc)</a:t>
            </a:r>
          </a:p>
          <a:p>
            <a:pPr>
              <a:spcAft>
                <a:spcPts val="600"/>
              </a:spcAft>
            </a:pPr>
            <a:r>
              <a:rPr lang="en-US" dirty="0"/>
              <a:t>The amount of work done to get the energies/forces is quite different between potentials, e.g., there is about 1000x as many calculations in </a:t>
            </a:r>
            <a:r>
              <a:rPr lang="en-US" dirty="0" err="1"/>
              <a:t>ReaxFF</a:t>
            </a:r>
            <a:r>
              <a:rPr lang="en-US" dirty="0"/>
              <a:t> than Lennard-Jones, so it is ~1000x slower. Machine learning potentials are similar in speed (~10-100x faster than </a:t>
            </a:r>
            <a:r>
              <a:rPr lang="en-US" dirty="0" err="1"/>
              <a:t>ReaxFF</a:t>
            </a:r>
            <a:r>
              <a:rPr lang="en-US" dirty="0"/>
              <a:t>, 10-100x slower than Lennard-Jones).</a:t>
            </a:r>
          </a:p>
          <a:p>
            <a:pPr>
              <a:spcAft>
                <a:spcPts val="600"/>
              </a:spcAft>
            </a:pPr>
            <a:endParaRPr lang="en-US" dirty="0"/>
          </a:p>
        </p:txBody>
      </p:sp>
      <p:sp>
        <p:nvSpPr>
          <p:cNvPr id="4" name="Slide Number Placeholder 3"/>
          <p:cNvSpPr>
            <a:spLocks noGrp="1"/>
          </p:cNvSpPr>
          <p:nvPr>
            <p:ph type="sldNum" sz="quarter" idx="12"/>
          </p:nvPr>
        </p:nvSpPr>
        <p:spPr/>
        <p:txBody>
          <a:bodyPr/>
          <a:lstStyle/>
          <a:p>
            <a:pPr>
              <a:defRPr/>
            </a:pPr>
            <a:endParaRPr lang="en-US"/>
          </a:p>
          <a:p>
            <a:pPr>
              <a:defRPr/>
            </a:pPr>
            <a:fld id="{FCA64427-C77D-2945-9CAC-A4B15F3081D6}" type="slidenum">
              <a:rPr lang="en-US" smtClean="0"/>
              <a:pPr>
                <a:defRPr/>
              </a:pPr>
              <a:t>20</a:t>
            </a:fld>
            <a:endParaRPr lang="en-US"/>
          </a:p>
        </p:txBody>
      </p:sp>
    </p:spTree>
    <p:extLst>
      <p:ext uri="{BB962C8B-B14F-4D97-AF65-F5344CB8AC3E}">
        <p14:creationId xmlns:p14="http://schemas.microsoft.com/office/powerpoint/2010/main" val="2863895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000"/>
          </a:p>
          <a:p>
            <a:pPr eaLnBrk="1" hangingPunct="1"/>
            <a:fld id="{D4388B8B-2C79-6948-91C6-3717296440E1}" type="slidenum">
              <a:rPr lang="en-US" sz="1000"/>
              <a:pPr eaLnBrk="1" hangingPunct="1"/>
              <a:t>21</a:t>
            </a:fld>
            <a:endParaRPr lang="en-US" sz="1000"/>
          </a:p>
        </p:txBody>
      </p:sp>
      <p:sp>
        <p:nvSpPr>
          <p:cNvPr id="29698"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Summary</a:t>
            </a:r>
          </a:p>
        </p:txBody>
      </p:sp>
      <p:sp>
        <p:nvSpPr>
          <p:cNvPr id="29699" name="Rectangle 3"/>
          <p:cNvSpPr>
            <a:spLocks noGrp="1" noChangeArrowheads="1"/>
          </p:cNvSpPr>
          <p:nvPr>
            <p:ph type="body" idx="1"/>
          </p:nvPr>
        </p:nvSpPr>
        <p:spPr>
          <a:xfrm>
            <a:off x="457200" y="1397000"/>
            <a:ext cx="8229600" cy="4800600"/>
          </a:xfrm>
        </p:spPr>
        <p:txBody>
          <a:bodyPr/>
          <a:lstStyle/>
          <a:p>
            <a:pPr eaLnBrk="1" hangingPunct="1">
              <a:lnSpc>
                <a:spcPct val="90000"/>
              </a:lnSpc>
            </a:pPr>
            <a:r>
              <a:rPr lang="en-US" dirty="0">
                <a:latin typeface="Arial" charset="0"/>
                <a:ea typeface="ＭＳ Ｐゴシック" charset="0"/>
                <a:cs typeface="ＭＳ Ｐゴシック" charset="0"/>
              </a:rPr>
              <a:t>Many-body potentials include interactions beyond just sums of pairwise interactions. Pair potentials (e.g., Lennard-Jones) cannot explain all the physics in materials.</a:t>
            </a:r>
          </a:p>
          <a:p>
            <a:pPr eaLnBrk="1" hangingPunct="1">
              <a:lnSpc>
                <a:spcPct val="90000"/>
              </a:lnSpc>
            </a:pPr>
            <a:r>
              <a:rPr lang="en-US" dirty="0">
                <a:latin typeface="Arial" charset="0"/>
                <a:ea typeface="ＭＳ Ｐゴシック" charset="0"/>
                <a:cs typeface="ＭＳ Ｐゴシック" charset="0"/>
              </a:rPr>
              <a:t>There are many kinds of many-body potentials which are appropriate for different kinds of physics and vary in speed and difficulty of fitting. Machine learning potentials can model almost any physics but may require a lot of training data.</a:t>
            </a:r>
          </a:p>
          <a:p>
            <a:pPr eaLnBrk="1" hangingPunct="1">
              <a:lnSpc>
                <a:spcPct val="90000"/>
              </a:lnSpc>
            </a:pPr>
            <a:r>
              <a:rPr lang="en-US" dirty="0">
                <a:latin typeface="Arial" charset="0"/>
                <a:ea typeface="ＭＳ Ｐゴシック" charset="0"/>
                <a:cs typeface="ＭＳ Ｐゴシック" charset="0"/>
              </a:rPr>
              <a:t>Potentials are generally about 10</a:t>
            </a:r>
            <a:r>
              <a:rPr lang="en-US" baseline="30000" dirty="0">
                <a:latin typeface="Arial" charset="0"/>
                <a:ea typeface="ＭＳ Ｐゴシック" charset="0"/>
                <a:cs typeface="ＭＳ Ｐゴシック" charset="0"/>
              </a:rPr>
              <a:t>3</a:t>
            </a:r>
            <a:r>
              <a:rPr lang="en-US" dirty="0">
                <a:latin typeface="Arial" charset="0"/>
                <a:ea typeface="ＭＳ Ｐゴシック" charset="0"/>
                <a:cs typeface="ＭＳ Ｐゴシック" charset="0"/>
              </a:rPr>
              <a:t>-10</a:t>
            </a:r>
            <a:r>
              <a:rPr lang="en-US" baseline="30000" dirty="0">
                <a:latin typeface="Arial" charset="0"/>
                <a:ea typeface="ＭＳ Ｐゴシック" charset="0"/>
                <a:cs typeface="ＭＳ Ｐゴシック" charset="0"/>
              </a:rPr>
              <a:t>6</a:t>
            </a:r>
            <a:r>
              <a:rPr lang="en-US" dirty="0">
                <a:latin typeface="Arial" charset="0"/>
                <a:ea typeface="ＭＳ Ｐゴシック" charset="0"/>
                <a:cs typeface="ＭＳ Ｐゴシック" charset="0"/>
              </a:rPr>
              <a:t> times faster than ab initio methods to find energies/forces for a few atoms (millisecond per single energy/force calculation of the system) and scale linearly with number of atoms N (vs. O(N</a:t>
            </a:r>
            <a:r>
              <a:rPr lang="en-US" baseline="30000" dirty="0">
                <a:latin typeface="Arial" charset="0"/>
                <a:ea typeface="ＭＳ Ｐゴシック" charset="0"/>
                <a:cs typeface="ＭＳ Ｐゴシック" charset="0"/>
              </a:rPr>
              <a:t>2</a:t>
            </a:r>
            <a:r>
              <a:rPr lang="en-US" dirty="0">
                <a:latin typeface="Arial" charset="0"/>
                <a:ea typeface="ＭＳ Ｐゴシック" charset="0"/>
                <a:cs typeface="ＭＳ Ｐゴシック" charset="0"/>
              </a:rPr>
              <a:t>ln(N) or worse for ab initio methods). </a:t>
            </a:r>
          </a:p>
          <a:p>
            <a:pPr marL="0" indent="0" eaLnBrk="1" hangingPunct="1">
              <a:lnSpc>
                <a:spcPct val="90000"/>
              </a:lnSpc>
              <a:buNone/>
            </a:pPr>
            <a:endParaRPr lang="en-US" dirty="0">
              <a:latin typeface="Arial" charset="0"/>
              <a:ea typeface="ＭＳ Ｐゴシック" charset="0"/>
              <a:cs typeface="ＭＳ Ｐゴシック" charset="0"/>
            </a:endParaRPr>
          </a:p>
          <a:p>
            <a:pPr eaLnBrk="1" hangingPunct="1">
              <a:lnSpc>
                <a:spcPct val="90000"/>
              </a:lnSpc>
            </a:pPr>
            <a:endParaRPr lang="en-US" dirty="0">
              <a:latin typeface="Arial" charset="0"/>
              <a:ea typeface="ＭＳ Ｐゴシック" charset="0"/>
              <a:cs typeface="ＭＳ Ｐゴシック"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000"/>
          </a:p>
          <a:p>
            <a:pPr eaLnBrk="1" hangingPunct="1"/>
            <a:fld id="{D82DC598-0BA3-8C46-BC26-96FD40212D14}" type="slidenum">
              <a:rPr lang="en-US" sz="1000"/>
              <a:pPr eaLnBrk="1" hangingPunct="1"/>
              <a:t>22</a:t>
            </a:fld>
            <a:endParaRPr lang="en-US" sz="1000"/>
          </a:p>
        </p:txBody>
      </p:sp>
      <p:sp>
        <p:nvSpPr>
          <p:cNvPr id="28674" name="Rectangle 2"/>
          <p:cNvSpPr>
            <a:spLocks noGrp="1" noChangeArrowheads="1"/>
          </p:cNvSpPr>
          <p:nvPr>
            <p:ph type="title"/>
          </p:nvPr>
        </p:nvSpPr>
        <p:spPr/>
        <p:txBody>
          <a:bodyPr/>
          <a:lstStyle/>
          <a:p>
            <a:pPr eaLnBrk="1" hangingPunct="1"/>
            <a:r>
              <a:rPr lang="en-US" sz="2800">
                <a:latin typeface="Arial" charset="0"/>
                <a:ea typeface="ＭＳ Ｐゴシック" charset="0"/>
                <a:cs typeface="ＭＳ Ｐゴシック" charset="0"/>
              </a:rPr>
              <a:t>Adding in Charge Transfer</a:t>
            </a:r>
            <a:br>
              <a:rPr lang="en-US" sz="2800">
                <a:latin typeface="Arial" charset="0"/>
                <a:ea typeface="ＭＳ Ｐゴシック" charset="0"/>
                <a:cs typeface="ＭＳ Ｐゴシック" charset="0"/>
              </a:rPr>
            </a:br>
            <a:r>
              <a:rPr lang="en-US" sz="2800">
                <a:latin typeface="Arial" charset="0"/>
                <a:ea typeface="ＭＳ Ｐゴシック" charset="0"/>
                <a:cs typeface="ＭＳ Ｐゴシック" charset="0"/>
              </a:rPr>
              <a:t>Environment Dependent Electrostatics (1)</a:t>
            </a:r>
          </a:p>
        </p:txBody>
      </p:sp>
      <p:sp>
        <p:nvSpPr>
          <p:cNvPr id="28675" name="Rectangle 7"/>
          <p:cNvSpPr>
            <a:spLocks noGrp="1" noChangeArrowheads="1"/>
          </p:cNvSpPr>
          <p:nvPr>
            <p:ph type="body" idx="1"/>
          </p:nvPr>
        </p:nvSpPr>
        <p:spPr>
          <a:xfrm>
            <a:off x="437356" y="3429000"/>
            <a:ext cx="8229600" cy="2798763"/>
          </a:xfrm>
        </p:spPr>
        <p:txBody>
          <a:bodyPr/>
          <a:lstStyle/>
          <a:p>
            <a:pPr eaLnBrk="1" hangingPunct="1"/>
            <a:r>
              <a:rPr lang="en-US" sz="2000" dirty="0">
                <a:latin typeface="Arial" charset="0"/>
                <a:ea typeface="ＭＳ Ｐゴシック" charset="0"/>
                <a:cs typeface="ＭＳ Ｐゴシック" charset="0"/>
              </a:rPr>
              <a:t>E(q) either want to take or give electrons compared to other atoms (e.g., with NaCl, Cl will want to take and Na will want to give)</a:t>
            </a:r>
          </a:p>
          <a:p>
            <a:pPr eaLnBrk="1" hangingPunct="1"/>
            <a:r>
              <a:rPr lang="en-US" sz="2000" dirty="0">
                <a:latin typeface="Arial" charset="0"/>
                <a:ea typeface="ＭＳ Ｐゴシック" charset="0"/>
                <a:cs typeface="ＭＳ Ｐゴシック" charset="0"/>
              </a:rPr>
              <a:t>Optimize whole system to give minimum electrostatic energy while maintaining charge neutrality – this will transfer some charge, but differing amounts depending on positions.</a:t>
            </a:r>
          </a:p>
          <a:p>
            <a:pPr eaLnBrk="1" hangingPunct="1"/>
            <a:r>
              <a:rPr lang="en-US" sz="2000" dirty="0">
                <a:latin typeface="Arial" charset="0"/>
                <a:ea typeface="ＭＳ Ｐゴシック" charset="0"/>
                <a:cs typeface="ＭＳ Ｐゴシック" charset="0"/>
              </a:rPr>
              <a:t>Captures effects of charge transfer on the electrostatics (and can combine with bond-order methods to get many body effects as well).</a:t>
            </a:r>
          </a:p>
        </p:txBody>
      </p:sp>
      <p:graphicFrame>
        <p:nvGraphicFramePr>
          <p:cNvPr id="28676" name="Object 2"/>
          <p:cNvGraphicFramePr>
            <a:graphicFrameLocks noGrp="1" noChangeAspect="1"/>
          </p:cNvGraphicFramePr>
          <p:nvPr>
            <p:ph idx="4294967295"/>
          </p:nvPr>
        </p:nvGraphicFramePr>
        <p:xfrm>
          <a:off x="1193800" y="1001713"/>
          <a:ext cx="6716713" cy="1919287"/>
        </p:xfrm>
        <a:graphic>
          <a:graphicData uri="http://schemas.openxmlformats.org/presentationml/2006/ole">
            <mc:AlternateContent xmlns:mc="http://schemas.openxmlformats.org/markup-compatibility/2006">
              <mc:Choice xmlns:v="urn:schemas-microsoft-com:vml" Requires="v">
                <p:oleObj name="Equation" r:id="rId3" imgW="3289300" imgH="939800" progId="Equation.DSMT4">
                  <p:embed/>
                </p:oleObj>
              </mc:Choice>
              <mc:Fallback>
                <p:oleObj name="Equation" r:id="rId3" imgW="3289300" imgH="939800" progId="Equation.DSMT4">
                  <p:embed/>
                  <p:pic>
                    <p:nvPicPr>
                      <p:cNvPr id="2867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3800" y="1001713"/>
                        <a:ext cx="6716713" cy="19192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000"/>
          </a:p>
          <a:p>
            <a:pPr eaLnBrk="1" hangingPunct="1"/>
            <a:fld id="{295E4659-6B00-554E-855D-7CB41E278E84}" type="slidenum">
              <a:rPr lang="en-US" sz="1000"/>
              <a:pPr eaLnBrk="1" hangingPunct="1"/>
              <a:t>23</a:t>
            </a:fld>
            <a:endParaRPr lang="en-US" sz="1000"/>
          </a:p>
        </p:txBody>
      </p:sp>
      <p:sp>
        <p:nvSpPr>
          <p:cNvPr id="30722" name="Rectangle 2"/>
          <p:cNvSpPr>
            <a:spLocks noGrp="1" noChangeArrowheads="1"/>
          </p:cNvSpPr>
          <p:nvPr>
            <p:ph type="title"/>
          </p:nvPr>
        </p:nvSpPr>
        <p:spPr/>
        <p:txBody>
          <a:bodyPr/>
          <a:lstStyle/>
          <a:p>
            <a:pPr eaLnBrk="1" hangingPunct="1"/>
            <a:r>
              <a:rPr lang="en-US" sz="2800">
                <a:latin typeface="Arial" charset="0"/>
                <a:ea typeface="ＭＳ Ｐゴシック" charset="0"/>
                <a:cs typeface="ＭＳ Ｐゴシック" charset="0"/>
              </a:rPr>
              <a:t>Adding in Charge Transfer</a:t>
            </a:r>
            <a:br>
              <a:rPr lang="en-US" sz="2800">
                <a:latin typeface="Arial" charset="0"/>
                <a:ea typeface="ＭＳ Ｐゴシック" charset="0"/>
                <a:cs typeface="ＭＳ Ｐゴシック" charset="0"/>
              </a:rPr>
            </a:br>
            <a:r>
              <a:rPr lang="en-US" sz="2800">
                <a:latin typeface="Arial" charset="0"/>
                <a:ea typeface="ＭＳ Ｐゴシック" charset="0"/>
                <a:cs typeface="ＭＳ Ｐゴシック" charset="0"/>
              </a:rPr>
              <a:t>Environment Dependent Electrostatics (2)</a:t>
            </a:r>
          </a:p>
        </p:txBody>
      </p:sp>
      <p:grpSp>
        <p:nvGrpSpPr>
          <p:cNvPr id="30723" name="Group 11"/>
          <p:cNvGrpSpPr>
            <a:grpSpLocks/>
          </p:cNvGrpSpPr>
          <p:nvPr/>
        </p:nvGrpSpPr>
        <p:grpSpPr bwMode="auto">
          <a:xfrm>
            <a:off x="749300" y="2784475"/>
            <a:ext cx="987425" cy="990600"/>
            <a:chOff x="4376" y="802"/>
            <a:chExt cx="916" cy="920"/>
          </a:xfrm>
        </p:grpSpPr>
        <p:grpSp>
          <p:nvGrpSpPr>
            <p:cNvPr id="30798" name="Group 12"/>
            <p:cNvGrpSpPr>
              <a:grpSpLocks/>
            </p:cNvGrpSpPr>
            <p:nvPr/>
          </p:nvGrpSpPr>
          <p:grpSpPr bwMode="auto">
            <a:xfrm>
              <a:off x="4436" y="872"/>
              <a:ext cx="796" cy="797"/>
              <a:chOff x="4436" y="872"/>
              <a:chExt cx="796" cy="797"/>
            </a:xfrm>
          </p:grpSpPr>
          <p:sp>
            <p:nvSpPr>
              <p:cNvPr id="30820" name="Rectangle 13"/>
              <p:cNvSpPr>
                <a:spLocks noChangeArrowheads="1"/>
              </p:cNvSpPr>
              <p:nvPr/>
            </p:nvSpPr>
            <p:spPr bwMode="auto">
              <a:xfrm>
                <a:off x="4436" y="872"/>
                <a:ext cx="792" cy="7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30821" name="Line 14"/>
              <p:cNvSpPr>
                <a:spLocks noChangeShapeType="1"/>
              </p:cNvSpPr>
              <p:nvPr/>
            </p:nvSpPr>
            <p:spPr bwMode="auto">
              <a:xfrm>
                <a:off x="4700" y="872"/>
                <a:ext cx="0" cy="7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822" name="Line 15"/>
              <p:cNvSpPr>
                <a:spLocks noChangeShapeType="1"/>
              </p:cNvSpPr>
              <p:nvPr/>
            </p:nvSpPr>
            <p:spPr bwMode="auto">
              <a:xfrm>
                <a:off x="4964" y="877"/>
                <a:ext cx="0" cy="7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823" name="Line 16"/>
              <p:cNvSpPr>
                <a:spLocks noChangeShapeType="1"/>
              </p:cNvSpPr>
              <p:nvPr/>
            </p:nvSpPr>
            <p:spPr bwMode="auto">
              <a:xfrm rot="5400000">
                <a:off x="4832" y="737"/>
                <a:ext cx="0" cy="7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824" name="Line 17"/>
              <p:cNvSpPr>
                <a:spLocks noChangeShapeType="1"/>
              </p:cNvSpPr>
              <p:nvPr/>
            </p:nvSpPr>
            <p:spPr bwMode="auto">
              <a:xfrm rot="5400000">
                <a:off x="4836" y="997"/>
                <a:ext cx="0" cy="7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0799" name="Group 18"/>
            <p:cNvGrpSpPr>
              <a:grpSpLocks/>
            </p:cNvGrpSpPr>
            <p:nvPr/>
          </p:nvGrpSpPr>
          <p:grpSpPr bwMode="auto">
            <a:xfrm>
              <a:off x="4376" y="802"/>
              <a:ext cx="916" cy="920"/>
              <a:chOff x="4376" y="802"/>
              <a:chExt cx="916" cy="920"/>
            </a:xfrm>
          </p:grpSpPr>
          <p:grpSp>
            <p:nvGrpSpPr>
              <p:cNvPr id="30800" name="Group 19"/>
              <p:cNvGrpSpPr>
                <a:grpSpLocks/>
              </p:cNvGrpSpPr>
              <p:nvPr/>
            </p:nvGrpSpPr>
            <p:grpSpPr bwMode="auto">
              <a:xfrm>
                <a:off x="4376" y="802"/>
                <a:ext cx="912" cy="128"/>
                <a:chOff x="4376" y="802"/>
                <a:chExt cx="912" cy="128"/>
              </a:xfrm>
            </p:grpSpPr>
            <p:sp>
              <p:nvSpPr>
                <p:cNvPr id="30816" name="Oval 20"/>
                <p:cNvSpPr>
                  <a:spLocks noChangeArrowheads="1"/>
                </p:cNvSpPr>
                <p:nvPr/>
              </p:nvSpPr>
              <p:spPr bwMode="auto">
                <a:xfrm>
                  <a:off x="4376" y="802"/>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817" name="Oval 21"/>
                <p:cNvSpPr>
                  <a:spLocks noChangeArrowheads="1"/>
                </p:cNvSpPr>
                <p:nvPr/>
              </p:nvSpPr>
              <p:spPr bwMode="auto">
                <a:xfrm>
                  <a:off x="4638" y="806"/>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818" name="Oval 22"/>
                <p:cNvSpPr>
                  <a:spLocks noChangeArrowheads="1"/>
                </p:cNvSpPr>
                <p:nvPr/>
              </p:nvSpPr>
              <p:spPr bwMode="auto">
                <a:xfrm>
                  <a:off x="4901" y="806"/>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819" name="Oval 23"/>
                <p:cNvSpPr>
                  <a:spLocks noChangeArrowheads="1"/>
                </p:cNvSpPr>
                <p:nvPr/>
              </p:nvSpPr>
              <p:spPr bwMode="auto">
                <a:xfrm>
                  <a:off x="5164" y="802"/>
                  <a:ext cx="124" cy="124"/>
                </a:xfrm>
                <a:prstGeom prst="ellipse">
                  <a:avLst/>
                </a:prstGeom>
                <a:solidFill>
                  <a:schemeClr val="accent1"/>
                </a:solidFill>
                <a:ln w="9525">
                  <a:solidFill>
                    <a:schemeClr val="tx1"/>
                  </a:solidFill>
                  <a:round/>
                  <a:headEnd/>
                  <a:tailEnd/>
                </a:ln>
              </p:spPr>
              <p:txBody>
                <a:bodyPr wrap="none" anchor="ctr"/>
                <a:lstStyle/>
                <a:p>
                  <a:endParaRPr lang="en-US"/>
                </a:p>
              </p:txBody>
            </p:sp>
          </p:grpSp>
          <p:grpSp>
            <p:nvGrpSpPr>
              <p:cNvPr id="30801" name="Group 24"/>
              <p:cNvGrpSpPr>
                <a:grpSpLocks/>
              </p:cNvGrpSpPr>
              <p:nvPr/>
            </p:nvGrpSpPr>
            <p:grpSpPr bwMode="auto">
              <a:xfrm>
                <a:off x="4376" y="1066"/>
                <a:ext cx="912" cy="128"/>
                <a:chOff x="4376" y="1066"/>
                <a:chExt cx="912" cy="128"/>
              </a:xfrm>
            </p:grpSpPr>
            <p:sp>
              <p:nvSpPr>
                <p:cNvPr id="30812" name="Oval 25"/>
                <p:cNvSpPr>
                  <a:spLocks noChangeArrowheads="1"/>
                </p:cNvSpPr>
                <p:nvPr/>
              </p:nvSpPr>
              <p:spPr bwMode="auto">
                <a:xfrm>
                  <a:off x="4376" y="1066"/>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813" name="Oval 26"/>
                <p:cNvSpPr>
                  <a:spLocks noChangeArrowheads="1"/>
                </p:cNvSpPr>
                <p:nvPr/>
              </p:nvSpPr>
              <p:spPr bwMode="auto">
                <a:xfrm>
                  <a:off x="4638" y="1070"/>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814" name="Oval 27"/>
                <p:cNvSpPr>
                  <a:spLocks noChangeArrowheads="1"/>
                </p:cNvSpPr>
                <p:nvPr/>
              </p:nvSpPr>
              <p:spPr bwMode="auto">
                <a:xfrm>
                  <a:off x="4901" y="1070"/>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815" name="Oval 28"/>
                <p:cNvSpPr>
                  <a:spLocks noChangeArrowheads="1"/>
                </p:cNvSpPr>
                <p:nvPr/>
              </p:nvSpPr>
              <p:spPr bwMode="auto">
                <a:xfrm>
                  <a:off x="5164" y="1066"/>
                  <a:ext cx="124" cy="124"/>
                </a:xfrm>
                <a:prstGeom prst="ellipse">
                  <a:avLst/>
                </a:prstGeom>
                <a:solidFill>
                  <a:schemeClr val="accent1"/>
                </a:solidFill>
                <a:ln w="9525">
                  <a:solidFill>
                    <a:schemeClr val="tx1"/>
                  </a:solidFill>
                  <a:round/>
                  <a:headEnd/>
                  <a:tailEnd/>
                </a:ln>
              </p:spPr>
              <p:txBody>
                <a:bodyPr wrap="none" anchor="ctr"/>
                <a:lstStyle/>
                <a:p>
                  <a:endParaRPr lang="en-US"/>
                </a:p>
              </p:txBody>
            </p:sp>
          </p:grpSp>
          <p:grpSp>
            <p:nvGrpSpPr>
              <p:cNvPr id="30802" name="Group 29"/>
              <p:cNvGrpSpPr>
                <a:grpSpLocks/>
              </p:cNvGrpSpPr>
              <p:nvPr/>
            </p:nvGrpSpPr>
            <p:grpSpPr bwMode="auto">
              <a:xfrm>
                <a:off x="4376" y="1330"/>
                <a:ext cx="912" cy="128"/>
                <a:chOff x="4376" y="1330"/>
                <a:chExt cx="912" cy="128"/>
              </a:xfrm>
            </p:grpSpPr>
            <p:sp>
              <p:nvSpPr>
                <p:cNvPr id="30808" name="Oval 30"/>
                <p:cNvSpPr>
                  <a:spLocks noChangeArrowheads="1"/>
                </p:cNvSpPr>
                <p:nvPr/>
              </p:nvSpPr>
              <p:spPr bwMode="auto">
                <a:xfrm>
                  <a:off x="4376" y="1330"/>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809" name="Oval 31"/>
                <p:cNvSpPr>
                  <a:spLocks noChangeArrowheads="1"/>
                </p:cNvSpPr>
                <p:nvPr/>
              </p:nvSpPr>
              <p:spPr bwMode="auto">
                <a:xfrm>
                  <a:off x="4638" y="1334"/>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810" name="Oval 32"/>
                <p:cNvSpPr>
                  <a:spLocks noChangeArrowheads="1"/>
                </p:cNvSpPr>
                <p:nvPr/>
              </p:nvSpPr>
              <p:spPr bwMode="auto">
                <a:xfrm>
                  <a:off x="4901" y="1334"/>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811" name="Oval 33"/>
                <p:cNvSpPr>
                  <a:spLocks noChangeArrowheads="1"/>
                </p:cNvSpPr>
                <p:nvPr/>
              </p:nvSpPr>
              <p:spPr bwMode="auto">
                <a:xfrm>
                  <a:off x="5164" y="1330"/>
                  <a:ext cx="124" cy="124"/>
                </a:xfrm>
                <a:prstGeom prst="ellipse">
                  <a:avLst/>
                </a:prstGeom>
                <a:solidFill>
                  <a:schemeClr val="accent1"/>
                </a:solidFill>
                <a:ln w="9525">
                  <a:solidFill>
                    <a:schemeClr val="tx1"/>
                  </a:solidFill>
                  <a:round/>
                  <a:headEnd/>
                  <a:tailEnd/>
                </a:ln>
              </p:spPr>
              <p:txBody>
                <a:bodyPr wrap="none" anchor="ctr"/>
                <a:lstStyle/>
                <a:p>
                  <a:endParaRPr lang="en-US"/>
                </a:p>
              </p:txBody>
            </p:sp>
          </p:grpSp>
          <p:grpSp>
            <p:nvGrpSpPr>
              <p:cNvPr id="30803" name="Group 34"/>
              <p:cNvGrpSpPr>
                <a:grpSpLocks/>
              </p:cNvGrpSpPr>
              <p:nvPr/>
            </p:nvGrpSpPr>
            <p:grpSpPr bwMode="auto">
              <a:xfrm>
                <a:off x="4380" y="1594"/>
                <a:ext cx="912" cy="128"/>
                <a:chOff x="4364" y="1594"/>
                <a:chExt cx="912" cy="128"/>
              </a:xfrm>
            </p:grpSpPr>
            <p:sp>
              <p:nvSpPr>
                <p:cNvPr id="30804" name="Oval 35"/>
                <p:cNvSpPr>
                  <a:spLocks noChangeArrowheads="1"/>
                </p:cNvSpPr>
                <p:nvPr/>
              </p:nvSpPr>
              <p:spPr bwMode="auto">
                <a:xfrm>
                  <a:off x="4364" y="1594"/>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805" name="Oval 36"/>
                <p:cNvSpPr>
                  <a:spLocks noChangeArrowheads="1"/>
                </p:cNvSpPr>
                <p:nvPr/>
              </p:nvSpPr>
              <p:spPr bwMode="auto">
                <a:xfrm>
                  <a:off x="4626" y="1598"/>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806" name="Oval 37"/>
                <p:cNvSpPr>
                  <a:spLocks noChangeArrowheads="1"/>
                </p:cNvSpPr>
                <p:nvPr/>
              </p:nvSpPr>
              <p:spPr bwMode="auto">
                <a:xfrm>
                  <a:off x="4889" y="1598"/>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807" name="Oval 38"/>
                <p:cNvSpPr>
                  <a:spLocks noChangeArrowheads="1"/>
                </p:cNvSpPr>
                <p:nvPr/>
              </p:nvSpPr>
              <p:spPr bwMode="auto">
                <a:xfrm>
                  <a:off x="5152" y="1594"/>
                  <a:ext cx="124" cy="124"/>
                </a:xfrm>
                <a:prstGeom prst="ellipse">
                  <a:avLst/>
                </a:prstGeom>
                <a:solidFill>
                  <a:schemeClr val="accent1"/>
                </a:solidFill>
                <a:ln w="9525">
                  <a:solidFill>
                    <a:schemeClr val="tx1"/>
                  </a:solidFill>
                  <a:round/>
                  <a:headEnd/>
                  <a:tailEnd/>
                </a:ln>
              </p:spPr>
              <p:txBody>
                <a:bodyPr wrap="none" anchor="ctr"/>
                <a:lstStyle/>
                <a:p>
                  <a:endParaRPr lang="en-US"/>
                </a:p>
              </p:txBody>
            </p:sp>
          </p:grpSp>
        </p:grpSp>
      </p:grpSp>
      <p:sp>
        <p:nvSpPr>
          <p:cNvPr id="30724" name="Text Box 43"/>
          <p:cNvSpPr txBox="1">
            <a:spLocks noChangeArrowheads="1"/>
          </p:cNvSpPr>
          <p:nvPr/>
        </p:nvSpPr>
        <p:spPr bwMode="auto">
          <a:xfrm>
            <a:off x="346075" y="2106613"/>
            <a:ext cx="20764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sz="1800"/>
              <a:t>Na solid</a:t>
            </a:r>
          </a:p>
          <a:p>
            <a:pPr algn="ctr" eaLnBrk="1" hangingPunct="1"/>
            <a:r>
              <a:rPr lang="en-US" sz="1800"/>
              <a:t>No charge transfer</a:t>
            </a:r>
          </a:p>
        </p:txBody>
      </p:sp>
      <p:sp>
        <p:nvSpPr>
          <p:cNvPr id="30725" name="Oval 53"/>
          <p:cNvSpPr>
            <a:spLocks noChangeArrowheads="1"/>
          </p:cNvSpPr>
          <p:nvPr/>
        </p:nvSpPr>
        <p:spPr bwMode="auto">
          <a:xfrm>
            <a:off x="3098800" y="2797175"/>
            <a:ext cx="133350" cy="1333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726" name="Oval 54"/>
          <p:cNvSpPr>
            <a:spLocks noChangeArrowheads="1"/>
          </p:cNvSpPr>
          <p:nvPr/>
        </p:nvSpPr>
        <p:spPr bwMode="auto">
          <a:xfrm>
            <a:off x="3381375" y="2801938"/>
            <a:ext cx="133350" cy="1333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727" name="Oval 55"/>
          <p:cNvSpPr>
            <a:spLocks noChangeArrowheads="1"/>
          </p:cNvSpPr>
          <p:nvPr/>
        </p:nvSpPr>
        <p:spPr bwMode="auto">
          <a:xfrm>
            <a:off x="3663950" y="3360738"/>
            <a:ext cx="133350" cy="1333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728" name="Oval 56"/>
          <p:cNvSpPr>
            <a:spLocks noChangeArrowheads="1"/>
          </p:cNvSpPr>
          <p:nvPr/>
        </p:nvSpPr>
        <p:spPr bwMode="auto">
          <a:xfrm>
            <a:off x="3948113" y="3355975"/>
            <a:ext cx="133350" cy="1333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729" name="Text Box 72"/>
          <p:cNvSpPr txBox="1">
            <a:spLocks noChangeArrowheads="1"/>
          </p:cNvSpPr>
          <p:nvPr/>
        </p:nvSpPr>
        <p:spPr bwMode="auto">
          <a:xfrm>
            <a:off x="2771775" y="2119313"/>
            <a:ext cx="20764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sz="1800"/>
              <a:t>Cl gas</a:t>
            </a:r>
          </a:p>
          <a:p>
            <a:pPr algn="ctr" eaLnBrk="1" hangingPunct="1"/>
            <a:r>
              <a:rPr lang="en-US" sz="1800"/>
              <a:t>No charge transfer</a:t>
            </a:r>
          </a:p>
        </p:txBody>
      </p:sp>
      <p:sp>
        <p:nvSpPr>
          <p:cNvPr id="30730" name="Oval 73"/>
          <p:cNvSpPr>
            <a:spLocks noChangeArrowheads="1"/>
          </p:cNvSpPr>
          <p:nvPr/>
        </p:nvSpPr>
        <p:spPr bwMode="auto">
          <a:xfrm>
            <a:off x="3829050" y="2903538"/>
            <a:ext cx="133350" cy="1333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731" name="Oval 74"/>
          <p:cNvSpPr>
            <a:spLocks noChangeArrowheads="1"/>
          </p:cNvSpPr>
          <p:nvPr/>
        </p:nvSpPr>
        <p:spPr bwMode="auto">
          <a:xfrm>
            <a:off x="4113213" y="2898775"/>
            <a:ext cx="133350" cy="1333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732" name="Oval 75"/>
          <p:cNvSpPr>
            <a:spLocks noChangeArrowheads="1"/>
          </p:cNvSpPr>
          <p:nvPr/>
        </p:nvSpPr>
        <p:spPr bwMode="auto">
          <a:xfrm>
            <a:off x="3143250" y="3652838"/>
            <a:ext cx="133350" cy="1333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733" name="Oval 76"/>
          <p:cNvSpPr>
            <a:spLocks noChangeArrowheads="1"/>
          </p:cNvSpPr>
          <p:nvPr/>
        </p:nvSpPr>
        <p:spPr bwMode="auto">
          <a:xfrm>
            <a:off x="3427413" y="3648075"/>
            <a:ext cx="133350" cy="1333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734" name="Oval 77"/>
          <p:cNvSpPr>
            <a:spLocks noChangeArrowheads="1"/>
          </p:cNvSpPr>
          <p:nvPr/>
        </p:nvSpPr>
        <p:spPr bwMode="auto">
          <a:xfrm>
            <a:off x="3257550" y="3144838"/>
            <a:ext cx="133350" cy="1333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735" name="Oval 78"/>
          <p:cNvSpPr>
            <a:spLocks noChangeArrowheads="1"/>
          </p:cNvSpPr>
          <p:nvPr/>
        </p:nvSpPr>
        <p:spPr bwMode="auto">
          <a:xfrm>
            <a:off x="3541713" y="3140075"/>
            <a:ext cx="133350" cy="1333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736" name="AutoShape 79"/>
          <p:cNvSpPr>
            <a:spLocks noChangeArrowheads="1"/>
          </p:cNvSpPr>
          <p:nvPr/>
        </p:nvSpPr>
        <p:spPr bwMode="auto">
          <a:xfrm>
            <a:off x="4813300" y="3086100"/>
            <a:ext cx="685800" cy="355600"/>
          </a:xfrm>
          <a:prstGeom prst="rightArrow">
            <a:avLst>
              <a:gd name="adj1" fmla="val 50000"/>
              <a:gd name="adj2" fmla="val 48214"/>
            </a:avLst>
          </a:prstGeom>
          <a:solidFill>
            <a:schemeClr val="accent1"/>
          </a:solidFill>
          <a:ln w="9525">
            <a:solidFill>
              <a:schemeClr val="tx1"/>
            </a:solidFill>
            <a:miter lim="800000"/>
            <a:headEnd/>
            <a:tailEnd/>
          </a:ln>
        </p:spPr>
        <p:txBody>
          <a:bodyPr wrap="none" anchor="ctr"/>
          <a:lstStyle/>
          <a:p>
            <a:endParaRPr lang="en-US"/>
          </a:p>
        </p:txBody>
      </p:sp>
      <p:graphicFrame>
        <p:nvGraphicFramePr>
          <p:cNvPr id="30737" name="Object 2"/>
          <p:cNvGraphicFramePr>
            <a:graphicFrameLocks noGrp="1" noChangeAspect="1"/>
          </p:cNvGraphicFramePr>
          <p:nvPr>
            <p:ph idx="1"/>
          </p:nvPr>
        </p:nvGraphicFramePr>
        <p:xfrm>
          <a:off x="2844800" y="966788"/>
          <a:ext cx="3048000" cy="939800"/>
        </p:xfrm>
        <a:graphic>
          <a:graphicData uri="http://schemas.openxmlformats.org/presentationml/2006/ole">
            <mc:AlternateContent xmlns:mc="http://schemas.openxmlformats.org/markup-compatibility/2006">
              <mc:Choice xmlns:v="urn:schemas-microsoft-com:vml" Requires="v">
                <p:oleObj name="Equation" r:id="rId3" imgW="1524000" imgH="469900" progId="Equation.DSMT4">
                  <p:embed/>
                </p:oleObj>
              </mc:Choice>
              <mc:Fallback>
                <p:oleObj name="Equation" r:id="rId3" imgW="1524000" imgH="469900" progId="Equation.DSMT4">
                  <p:embed/>
                  <p:pic>
                    <p:nvPicPr>
                      <p:cNvPr id="3073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800" y="966788"/>
                        <a:ext cx="3048000" cy="939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30738" name="Text Box 83"/>
          <p:cNvSpPr txBox="1">
            <a:spLocks noChangeArrowheads="1"/>
          </p:cNvSpPr>
          <p:nvPr/>
        </p:nvSpPr>
        <p:spPr bwMode="auto">
          <a:xfrm>
            <a:off x="2244725" y="3071813"/>
            <a:ext cx="3175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a:t>
            </a:r>
          </a:p>
        </p:txBody>
      </p:sp>
      <p:sp>
        <p:nvSpPr>
          <p:cNvPr id="30739" name="Text Box 84"/>
          <p:cNvSpPr txBox="1">
            <a:spLocks noChangeArrowheads="1"/>
          </p:cNvSpPr>
          <p:nvPr/>
        </p:nvSpPr>
        <p:spPr bwMode="auto">
          <a:xfrm>
            <a:off x="2555875" y="4392613"/>
            <a:ext cx="3933825"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sz="1800"/>
              <a:t>Can lower energy by moving charge from Na to Cl and forming Na</a:t>
            </a:r>
            <a:r>
              <a:rPr lang="en-US" sz="1800" baseline="30000"/>
              <a:t>+</a:t>
            </a:r>
            <a:r>
              <a:rPr lang="en-US" sz="1800"/>
              <a:t>Cl</a:t>
            </a:r>
            <a:r>
              <a:rPr lang="en-US" sz="1800" baseline="30000"/>
              <a:t>-</a:t>
            </a:r>
          </a:p>
        </p:txBody>
      </p:sp>
      <p:grpSp>
        <p:nvGrpSpPr>
          <p:cNvPr id="30740" name="Group 95"/>
          <p:cNvGrpSpPr>
            <a:grpSpLocks/>
          </p:cNvGrpSpPr>
          <p:nvPr/>
        </p:nvGrpSpPr>
        <p:grpSpPr bwMode="auto">
          <a:xfrm>
            <a:off x="3835400" y="5159375"/>
            <a:ext cx="987425" cy="990600"/>
            <a:chOff x="4376" y="802"/>
            <a:chExt cx="916" cy="920"/>
          </a:xfrm>
        </p:grpSpPr>
        <p:grpSp>
          <p:nvGrpSpPr>
            <p:cNvPr id="30771" name="Group 96"/>
            <p:cNvGrpSpPr>
              <a:grpSpLocks/>
            </p:cNvGrpSpPr>
            <p:nvPr/>
          </p:nvGrpSpPr>
          <p:grpSpPr bwMode="auto">
            <a:xfrm>
              <a:off x="4436" y="872"/>
              <a:ext cx="796" cy="797"/>
              <a:chOff x="4436" y="872"/>
              <a:chExt cx="796" cy="797"/>
            </a:xfrm>
          </p:grpSpPr>
          <p:sp>
            <p:nvSpPr>
              <p:cNvPr id="30793" name="Rectangle 97"/>
              <p:cNvSpPr>
                <a:spLocks noChangeArrowheads="1"/>
              </p:cNvSpPr>
              <p:nvPr/>
            </p:nvSpPr>
            <p:spPr bwMode="auto">
              <a:xfrm>
                <a:off x="4436" y="872"/>
                <a:ext cx="792" cy="7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30794" name="Line 98"/>
              <p:cNvSpPr>
                <a:spLocks noChangeShapeType="1"/>
              </p:cNvSpPr>
              <p:nvPr/>
            </p:nvSpPr>
            <p:spPr bwMode="auto">
              <a:xfrm>
                <a:off x="4700" y="872"/>
                <a:ext cx="0" cy="7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95" name="Line 99"/>
              <p:cNvSpPr>
                <a:spLocks noChangeShapeType="1"/>
              </p:cNvSpPr>
              <p:nvPr/>
            </p:nvSpPr>
            <p:spPr bwMode="auto">
              <a:xfrm>
                <a:off x="4964" y="877"/>
                <a:ext cx="0" cy="7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96" name="Line 100"/>
              <p:cNvSpPr>
                <a:spLocks noChangeShapeType="1"/>
              </p:cNvSpPr>
              <p:nvPr/>
            </p:nvSpPr>
            <p:spPr bwMode="auto">
              <a:xfrm rot="5400000">
                <a:off x="4832" y="737"/>
                <a:ext cx="0" cy="7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97" name="Line 101"/>
              <p:cNvSpPr>
                <a:spLocks noChangeShapeType="1"/>
              </p:cNvSpPr>
              <p:nvPr/>
            </p:nvSpPr>
            <p:spPr bwMode="auto">
              <a:xfrm rot="5400000">
                <a:off x="4836" y="997"/>
                <a:ext cx="0" cy="7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0772" name="Group 102"/>
            <p:cNvGrpSpPr>
              <a:grpSpLocks/>
            </p:cNvGrpSpPr>
            <p:nvPr/>
          </p:nvGrpSpPr>
          <p:grpSpPr bwMode="auto">
            <a:xfrm>
              <a:off x="4376" y="802"/>
              <a:ext cx="916" cy="920"/>
              <a:chOff x="4376" y="802"/>
              <a:chExt cx="916" cy="920"/>
            </a:xfrm>
          </p:grpSpPr>
          <p:grpSp>
            <p:nvGrpSpPr>
              <p:cNvPr id="30773" name="Group 103"/>
              <p:cNvGrpSpPr>
                <a:grpSpLocks/>
              </p:cNvGrpSpPr>
              <p:nvPr/>
            </p:nvGrpSpPr>
            <p:grpSpPr bwMode="auto">
              <a:xfrm>
                <a:off x="4376" y="802"/>
                <a:ext cx="912" cy="128"/>
                <a:chOff x="4376" y="802"/>
                <a:chExt cx="912" cy="128"/>
              </a:xfrm>
            </p:grpSpPr>
            <p:sp>
              <p:nvSpPr>
                <p:cNvPr id="30789" name="Oval 104"/>
                <p:cNvSpPr>
                  <a:spLocks noChangeArrowheads="1"/>
                </p:cNvSpPr>
                <p:nvPr/>
              </p:nvSpPr>
              <p:spPr bwMode="auto">
                <a:xfrm>
                  <a:off x="4376" y="802"/>
                  <a:ext cx="124" cy="124"/>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30790" name="Oval 105"/>
                <p:cNvSpPr>
                  <a:spLocks noChangeArrowheads="1"/>
                </p:cNvSpPr>
                <p:nvPr/>
              </p:nvSpPr>
              <p:spPr bwMode="auto">
                <a:xfrm>
                  <a:off x="4638" y="806"/>
                  <a:ext cx="124" cy="124"/>
                </a:xfrm>
                <a:prstGeom prst="ellipse">
                  <a:avLst/>
                </a:prstGeom>
                <a:solidFill>
                  <a:srgbClr val="CC0000"/>
                </a:solidFill>
                <a:ln w="9525">
                  <a:solidFill>
                    <a:schemeClr val="tx1"/>
                  </a:solidFill>
                  <a:round/>
                  <a:headEnd/>
                  <a:tailEnd/>
                </a:ln>
              </p:spPr>
              <p:txBody>
                <a:bodyPr wrap="none" anchor="ctr"/>
                <a:lstStyle/>
                <a:p>
                  <a:endParaRPr lang="en-US"/>
                </a:p>
              </p:txBody>
            </p:sp>
            <p:sp>
              <p:nvSpPr>
                <p:cNvPr id="30791" name="Oval 106"/>
                <p:cNvSpPr>
                  <a:spLocks noChangeArrowheads="1"/>
                </p:cNvSpPr>
                <p:nvPr/>
              </p:nvSpPr>
              <p:spPr bwMode="auto">
                <a:xfrm>
                  <a:off x="4901" y="806"/>
                  <a:ext cx="124" cy="124"/>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30792" name="Oval 107"/>
                <p:cNvSpPr>
                  <a:spLocks noChangeArrowheads="1"/>
                </p:cNvSpPr>
                <p:nvPr/>
              </p:nvSpPr>
              <p:spPr bwMode="auto">
                <a:xfrm>
                  <a:off x="5164" y="802"/>
                  <a:ext cx="124" cy="124"/>
                </a:xfrm>
                <a:prstGeom prst="ellipse">
                  <a:avLst/>
                </a:prstGeom>
                <a:solidFill>
                  <a:srgbClr val="CC0000"/>
                </a:solidFill>
                <a:ln w="9525">
                  <a:solidFill>
                    <a:schemeClr val="tx1"/>
                  </a:solidFill>
                  <a:round/>
                  <a:headEnd/>
                  <a:tailEnd/>
                </a:ln>
              </p:spPr>
              <p:txBody>
                <a:bodyPr wrap="none" anchor="ctr"/>
                <a:lstStyle/>
                <a:p>
                  <a:endParaRPr lang="en-US"/>
                </a:p>
              </p:txBody>
            </p:sp>
          </p:grpSp>
          <p:grpSp>
            <p:nvGrpSpPr>
              <p:cNvPr id="30774" name="Group 108"/>
              <p:cNvGrpSpPr>
                <a:grpSpLocks/>
              </p:cNvGrpSpPr>
              <p:nvPr/>
            </p:nvGrpSpPr>
            <p:grpSpPr bwMode="auto">
              <a:xfrm>
                <a:off x="4376" y="1066"/>
                <a:ext cx="912" cy="128"/>
                <a:chOff x="4376" y="1066"/>
                <a:chExt cx="912" cy="128"/>
              </a:xfrm>
            </p:grpSpPr>
            <p:sp>
              <p:nvSpPr>
                <p:cNvPr id="30785" name="Oval 109"/>
                <p:cNvSpPr>
                  <a:spLocks noChangeArrowheads="1"/>
                </p:cNvSpPr>
                <p:nvPr/>
              </p:nvSpPr>
              <p:spPr bwMode="auto">
                <a:xfrm>
                  <a:off x="4376" y="1066"/>
                  <a:ext cx="124" cy="124"/>
                </a:xfrm>
                <a:prstGeom prst="ellipse">
                  <a:avLst/>
                </a:prstGeom>
                <a:solidFill>
                  <a:srgbClr val="CC0000"/>
                </a:solidFill>
                <a:ln w="9525">
                  <a:solidFill>
                    <a:schemeClr val="tx1"/>
                  </a:solidFill>
                  <a:round/>
                  <a:headEnd/>
                  <a:tailEnd/>
                </a:ln>
              </p:spPr>
              <p:txBody>
                <a:bodyPr wrap="none" anchor="ctr"/>
                <a:lstStyle/>
                <a:p>
                  <a:endParaRPr lang="en-US"/>
                </a:p>
              </p:txBody>
            </p:sp>
            <p:sp>
              <p:nvSpPr>
                <p:cNvPr id="30786" name="Oval 110"/>
                <p:cNvSpPr>
                  <a:spLocks noChangeArrowheads="1"/>
                </p:cNvSpPr>
                <p:nvPr/>
              </p:nvSpPr>
              <p:spPr bwMode="auto">
                <a:xfrm>
                  <a:off x="4638" y="1070"/>
                  <a:ext cx="124" cy="124"/>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30787" name="Oval 111"/>
                <p:cNvSpPr>
                  <a:spLocks noChangeArrowheads="1"/>
                </p:cNvSpPr>
                <p:nvPr/>
              </p:nvSpPr>
              <p:spPr bwMode="auto">
                <a:xfrm>
                  <a:off x="4901" y="1070"/>
                  <a:ext cx="124" cy="124"/>
                </a:xfrm>
                <a:prstGeom prst="ellipse">
                  <a:avLst/>
                </a:prstGeom>
                <a:solidFill>
                  <a:srgbClr val="CC0000"/>
                </a:solidFill>
                <a:ln w="9525">
                  <a:solidFill>
                    <a:schemeClr val="tx1"/>
                  </a:solidFill>
                  <a:round/>
                  <a:headEnd/>
                  <a:tailEnd/>
                </a:ln>
              </p:spPr>
              <p:txBody>
                <a:bodyPr wrap="none" anchor="ctr"/>
                <a:lstStyle/>
                <a:p>
                  <a:endParaRPr lang="en-US"/>
                </a:p>
              </p:txBody>
            </p:sp>
            <p:sp>
              <p:nvSpPr>
                <p:cNvPr id="30788" name="Oval 112"/>
                <p:cNvSpPr>
                  <a:spLocks noChangeArrowheads="1"/>
                </p:cNvSpPr>
                <p:nvPr/>
              </p:nvSpPr>
              <p:spPr bwMode="auto">
                <a:xfrm>
                  <a:off x="5164" y="1066"/>
                  <a:ext cx="124" cy="124"/>
                </a:xfrm>
                <a:prstGeom prst="ellipse">
                  <a:avLst/>
                </a:prstGeom>
                <a:solidFill>
                  <a:schemeClr val="accent2"/>
                </a:solidFill>
                <a:ln w="9525">
                  <a:solidFill>
                    <a:schemeClr val="tx1"/>
                  </a:solidFill>
                  <a:round/>
                  <a:headEnd/>
                  <a:tailEnd/>
                </a:ln>
              </p:spPr>
              <p:txBody>
                <a:bodyPr wrap="none" anchor="ctr"/>
                <a:lstStyle/>
                <a:p>
                  <a:endParaRPr lang="en-US"/>
                </a:p>
              </p:txBody>
            </p:sp>
          </p:grpSp>
          <p:grpSp>
            <p:nvGrpSpPr>
              <p:cNvPr id="30775" name="Group 113"/>
              <p:cNvGrpSpPr>
                <a:grpSpLocks/>
              </p:cNvGrpSpPr>
              <p:nvPr/>
            </p:nvGrpSpPr>
            <p:grpSpPr bwMode="auto">
              <a:xfrm>
                <a:off x="4376" y="1330"/>
                <a:ext cx="912" cy="128"/>
                <a:chOff x="4376" y="1330"/>
                <a:chExt cx="912" cy="128"/>
              </a:xfrm>
            </p:grpSpPr>
            <p:sp>
              <p:nvSpPr>
                <p:cNvPr id="30781" name="Oval 114"/>
                <p:cNvSpPr>
                  <a:spLocks noChangeArrowheads="1"/>
                </p:cNvSpPr>
                <p:nvPr/>
              </p:nvSpPr>
              <p:spPr bwMode="auto">
                <a:xfrm>
                  <a:off x="4376" y="1330"/>
                  <a:ext cx="124" cy="124"/>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30782" name="Oval 115"/>
                <p:cNvSpPr>
                  <a:spLocks noChangeArrowheads="1"/>
                </p:cNvSpPr>
                <p:nvPr/>
              </p:nvSpPr>
              <p:spPr bwMode="auto">
                <a:xfrm>
                  <a:off x="4638" y="1334"/>
                  <a:ext cx="124" cy="124"/>
                </a:xfrm>
                <a:prstGeom prst="ellipse">
                  <a:avLst/>
                </a:prstGeom>
                <a:solidFill>
                  <a:srgbClr val="CC0000"/>
                </a:solidFill>
                <a:ln w="9525">
                  <a:solidFill>
                    <a:schemeClr val="tx1"/>
                  </a:solidFill>
                  <a:round/>
                  <a:headEnd/>
                  <a:tailEnd/>
                </a:ln>
              </p:spPr>
              <p:txBody>
                <a:bodyPr wrap="none" anchor="ctr"/>
                <a:lstStyle/>
                <a:p>
                  <a:endParaRPr lang="en-US"/>
                </a:p>
              </p:txBody>
            </p:sp>
            <p:sp>
              <p:nvSpPr>
                <p:cNvPr id="30783" name="Oval 116"/>
                <p:cNvSpPr>
                  <a:spLocks noChangeArrowheads="1"/>
                </p:cNvSpPr>
                <p:nvPr/>
              </p:nvSpPr>
              <p:spPr bwMode="auto">
                <a:xfrm>
                  <a:off x="4901" y="1334"/>
                  <a:ext cx="124" cy="124"/>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30784" name="Oval 117"/>
                <p:cNvSpPr>
                  <a:spLocks noChangeArrowheads="1"/>
                </p:cNvSpPr>
                <p:nvPr/>
              </p:nvSpPr>
              <p:spPr bwMode="auto">
                <a:xfrm>
                  <a:off x="5164" y="1330"/>
                  <a:ext cx="124" cy="124"/>
                </a:xfrm>
                <a:prstGeom prst="ellipse">
                  <a:avLst/>
                </a:prstGeom>
                <a:solidFill>
                  <a:srgbClr val="CC0000"/>
                </a:solidFill>
                <a:ln w="9525">
                  <a:solidFill>
                    <a:schemeClr val="tx1"/>
                  </a:solidFill>
                  <a:round/>
                  <a:headEnd/>
                  <a:tailEnd/>
                </a:ln>
              </p:spPr>
              <p:txBody>
                <a:bodyPr wrap="none" anchor="ctr"/>
                <a:lstStyle/>
                <a:p>
                  <a:endParaRPr lang="en-US"/>
                </a:p>
              </p:txBody>
            </p:sp>
          </p:grpSp>
          <p:grpSp>
            <p:nvGrpSpPr>
              <p:cNvPr id="30776" name="Group 118"/>
              <p:cNvGrpSpPr>
                <a:grpSpLocks/>
              </p:cNvGrpSpPr>
              <p:nvPr/>
            </p:nvGrpSpPr>
            <p:grpSpPr bwMode="auto">
              <a:xfrm>
                <a:off x="4380" y="1594"/>
                <a:ext cx="912" cy="128"/>
                <a:chOff x="4364" y="1594"/>
                <a:chExt cx="912" cy="128"/>
              </a:xfrm>
            </p:grpSpPr>
            <p:sp>
              <p:nvSpPr>
                <p:cNvPr id="30777" name="Oval 119"/>
                <p:cNvSpPr>
                  <a:spLocks noChangeArrowheads="1"/>
                </p:cNvSpPr>
                <p:nvPr/>
              </p:nvSpPr>
              <p:spPr bwMode="auto">
                <a:xfrm>
                  <a:off x="4364" y="1594"/>
                  <a:ext cx="124" cy="124"/>
                </a:xfrm>
                <a:prstGeom prst="ellipse">
                  <a:avLst/>
                </a:prstGeom>
                <a:solidFill>
                  <a:srgbClr val="CC0000"/>
                </a:solidFill>
                <a:ln w="9525">
                  <a:solidFill>
                    <a:schemeClr val="tx1"/>
                  </a:solidFill>
                  <a:round/>
                  <a:headEnd/>
                  <a:tailEnd/>
                </a:ln>
              </p:spPr>
              <p:txBody>
                <a:bodyPr wrap="none" anchor="ctr"/>
                <a:lstStyle/>
                <a:p>
                  <a:endParaRPr lang="en-US"/>
                </a:p>
              </p:txBody>
            </p:sp>
            <p:sp>
              <p:nvSpPr>
                <p:cNvPr id="30778" name="Oval 120"/>
                <p:cNvSpPr>
                  <a:spLocks noChangeArrowheads="1"/>
                </p:cNvSpPr>
                <p:nvPr/>
              </p:nvSpPr>
              <p:spPr bwMode="auto">
                <a:xfrm>
                  <a:off x="4626" y="1598"/>
                  <a:ext cx="124" cy="124"/>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30779" name="Oval 121"/>
                <p:cNvSpPr>
                  <a:spLocks noChangeArrowheads="1"/>
                </p:cNvSpPr>
                <p:nvPr/>
              </p:nvSpPr>
              <p:spPr bwMode="auto">
                <a:xfrm>
                  <a:off x="4889" y="1598"/>
                  <a:ext cx="124" cy="124"/>
                </a:xfrm>
                <a:prstGeom prst="ellipse">
                  <a:avLst/>
                </a:prstGeom>
                <a:solidFill>
                  <a:srgbClr val="CC0000"/>
                </a:solidFill>
                <a:ln w="9525">
                  <a:solidFill>
                    <a:schemeClr val="tx1"/>
                  </a:solidFill>
                  <a:round/>
                  <a:headEnd/>
                  <a:tailEnd/>
                </a:ln>
              </p:spPr>
              <p:txBody>
                <a:bodyPr wrap="none" anchor="ctr"/>
                <a:lstStyle/>
                <a:p>
                  <a:endParaRPr lang="en-US"/>
                </a:p>
              </p:txBody>
            </p:sp>
            <p:sp>
              <p:nvSpPr>
                <p:cNvPr id="30780" name="Oval 122"/>
                <p:cNvSpPr>
                  <a:spLocks noChangeArrowheads="1"/>
                </p:cNvSpPr>
                <p:nvPr/>
              </p:nvSpPr>
              <p:spPr bwMode="auto">
                <a:xfrm>
                  <a:off x="5152" y="1594"/>
                  <a:ext cx="124" cy="124"/>
                </a:xfrm>
                <a:prstGeom prst="ellipse">
                  <a:avLst/>
                </a:prstGeom>
                <a:solidFill>
                  <a:schemeClr val="accent2"/>
                </a:solidFill>
                <a:ln w="9525">
                  <a:solidFill>
                    <a:schemeClr val="tx1"/>
                  </a:solidFill>
                  <a:round/>
                  <a:headEnd/>
                  <a:tailEnd/>
                </a:ln>
              </p:spPr>
              <p:txBody>
                <a:bodyPr wrap="none" anchor="ctr"/>
                <a:lstStyle/>
                <a:p>
                  <a:endParaRPr lang="en-US"/>
                </a:p>
              </p:txBody>
            </p:sp>
          </p:grpSp>
        </p:grpSp>
      </p:grpSp>
      <p:sp>
        <p:nvSpPr>
          <p:cNvPr id="30741" name="Text Box 123"/>
          <p:cNvSpPr txBox="1">
            <a:spLocks noChangeArrowheads="1"/>
          </p:cNvSpPr>
          <p:nvPr/>
        </p:nvSpPr>
        <p:spPr bwMode="auto">
          <a:xfrm>
            <a:off x="5781675" y="2208213"/>
            <a:ext cx="2841625"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sz="1800"/>
              <a:t>Neutral NaCl lattice with no charge transfer</a:t>
            </a:r>
          </a:p>
        </p:txBody>
      </p:sp>
      <p:grpSp>
        <p:nvGrpSpPr>
          <p:cNvPr id="30742" name="Group 124"/>
          <p:cNvGrpSpPr>
            <a:grpSpLocks/>
          </p:cNvGrpSpPr>
          <p:nvPr/>
        </p:nvGrpSpPr>
        <p:grpSpPr bwMode="auto">
          <a:xfrm>
            <a:off x="6654800" y="2924175"/>
            <a:ext cx="987425" cy="990600"/>
            <a:chOff x="4376" y="802"/>
            <a:chExt cx="916" cy="920"/>
          </a:xfrm>
        </p:grpSpPr>
        <p:grpSp>
          <p:nvGrpSpPr>
            <p:cNvPr id="30744" name="Group 125"/>
            <p:cNvGrpSpPr>
              <a:grpSpLocks/>
            </p:cNvGrpSpPr>
            <p:nvPr/>
          </p:nvGrpSpPr>
          <p:grpSpPr bwMode="auto">
            <a:xfrm>
              <a:off x="4436" y="872"/>
              <a:ext cx="796" cy="797"/>
              <a:chOff x="4436" y="872"/>
              <a:chExt cx="796" cy="797"/>
            </a:xfrm>
          </p:grpSpPr>
          <p:sp>
            <p:nvSpPr>
              <p:cNvPr id="30766" name="Rectangle 126"/>
              <p:cNvSpPr>
                <a:spLocks noChangeArrowheads="1"/>
              </p:cNvSpPr>
              <p:nvPr/>
            </p:nvSpPr>
            <p:spPr bwMode="auto">
              <a:xfrm>
                <a:off x="4436" y="872"/>
                <a:ext cx="792" cy="7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30767" name="Line 127"/>
              <p:cNvSpPr>
                <a:spLocks noChangeShapeType="1"/>
              </p:cNvSpPr>
              <p:nvPr/>
            </p:nvSpPr>
            <p:spPr bwMode="auto">
              <a:xfrm>
                <a:off x="4700" y="872"/>
                <a:ext cx="0" cy="7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68" name="Line 128"/>
              <p:cNvSpPr>
                <a:spLocks noChangeShapeType="1"/>
              </p:cNvSpPr>
              <p:nvPr/>
            </p:nvSpPr>
            <p:spPr bwMode="auto">
              <a:xfrm>
                <a:off x="4964" y="877"/>
                <a:ext cx="0" cy="7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69" name="Line 129"/>
              <p:cNvSpPr>
                <a:spLocks noChangeShapeType="1"/>
              </p:cNvSpPr>
              <p:nvPr/>
            </p:nvSpPr>
            <p:spPr bwMode="auto">
              <a:xfrm rot="5400000">
                <a:off x="4832" y="737"/>
                <a:ext cx="0" cy="7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70" name="Line 130"/>
              <p:cNvSpPr>
                <a:spLocks noChangeShapeType="1"/>
              </p:cNvSpPr>
              <p:nvPr/>
            </p:nvSpPr>
            <p:spPr bwMode="auto">
              <a:xfrm rot="5400000">
                <a:off x="4836" y="997"/>
                <a:ext cx="0" cy="7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0745" name="Group 131"/>
            <p:cNvGrpSpPr>
              <a:grpSpLocks/>
            </p:cNvGrpSpPr>
            <p:nvPr/>
          </p:nvGrpSpPr>
          <p:grpSpPr bwMode="auto">
            <a:xfrm>
              <a:off x="4376" y="802"/>
              <a:ext cx="916" cy="920"/>
              <a:chOff x="4376" y="802"/>
              <a:chExt cx="916" cy="920"/>
            </a:xfrm>
          </p:grpSpPr>
          <p:grpSp>
            <p:nvGrpSpPr>
              <p:cNvPr id="30746" name="Group 132"/>
              <p:cNvGrpSpPr>
                <a:grpSpLocks/>
              </p:cNvGrpSpPr>
              <p:nvPr/>
            </p:nvGrpSpPr>
            <p:grpSpPr bwMode="auto">
              <a:xfrm>
                <a:off x="4376" y="802"/>
                <a:ext cx="912" cy="128"/>
                <a:chOff x="4376" y="802"/>
                <a:chExt cx="912" cy="128"/>
              </a:xfrm>
            </p:grpSpPr>
            <p:sp>
              <p:nvSpPr>
                <p:cNvPr id="30762" name="Oval 133"/>
                <p:cNvSpPr>
                  <a:spLocks noChangeArrowheads="1"/>
                </p:cNvSpPr>
                <p:nvPr/>
              </p:nvSpPr>
              <p:spPr bwMode="auto">
                <a:xfrm>
                  <a:off x="4376" y="802"/>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763" name="Oval 134"/>
                <p:cNvSpPr>
                  <a:spLocks noChangeArrowheads="1"/>
                </p:cNvSpPr>
                <p:nvPr/>
              </p:nvSpPr>
              <p:spPr bwMode="auto">
                <a:xfrm>
                  <a:off x="4638" y="806"/>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764" name="Oval 135"/>
                <p:cNvSpPr>
                  <a:spLocks noChangeArrowheads="1"/>
                </p:cNvSpPr>
                <p:nvPr/>
              </p:nvSpPr>
              <p:spPr bwMode="auto">
                <a:xfrm>
                  <a:off x="4901" y="806"/>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765" name="Oval 136"/>
                <p:cNvSpPr>
                  <a:spLocks noChangeArrowheads="1"/>
                </p:cNvSpPr>
                <p:nvPr/>
              </p:nvSpPr>
              <p:spPr bwMode="auto">
                <a:xfrm>
                  <a:off x="5164" y="802"/>
                  <a:ext cx="124" cy="124"/>
                </a:xfrm>
                <a:prstGeom prst="ellipse">
                  <a:avLst/>
                </a:prstGeom>
                <a:solidFill>
                  <a:schemeClr val="accent1"/>
                </a:solidFill>
                <a:ln w="9525">
                  <a:solidFill>
                    <a:schemeClr val="tx1"/>
                  </a:solidFill>
                  <a:round/>
                  <a:headEnd/>
                  <a:tailEnd/>
                </a:ln>
              </p:spPr>
              <p:txBody>
                <a:bodyPr wrap="none" anchor="ctr"/>
                <a:lstStyle/>
                <a:p>
                  <a:endParaRPr lang="en-US"/>
                </a:p>
              </p:txBody>
            </p:sp>
          </p:grpSp>
          <p:grpSp>
            <p:nvGrpSpPr>
              <p:cNvPr id="30747" name="Group 137"/>
              <p:cNvGrpSpPr>
                <a:grpSpLocks/>
              </p:cNvGrpSpPr>
              <p:nvPr/>
            </p:nvGrpSpPr>
            <p:grpSpPr bwMode="auto">
              <a:xfrm>
                <a:off x="4376" y="1066"/>
                <a:ext cx="912" cy="128"/>
                <a:chOff x="4376" y="1066"/>
                <a:chExt cx="912" cy="128"/>
              </a:xfrm>
            </p:grpSpPr>
            <p:sp>
              <p:nvSpPr>
                <p:cNvPr id="30758" name="Oval 138"/>
                <p:cNvSpPr>
                  <a:spLocks noChangeArrowheads="1"/>
                </p:cNvSpPr>
                <p:nvPr/>
              </p:nvSpPr>
              <p:spPr bwMode="auto">
                <a:xfrm>
                  <a:off x="4376" y="1066"/>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759" name="Oval 139"/>
                <p:cNvSpPr>
                  <a:spLocks noChangeArrowheads="1"/>
                </p:cNvSpPr>
                <p:nvPr/>
              </p:nvSpPr>
              <p:spPr bwMode="auto">
                <a:xfrm>
                  <a:off x="4638" y="1070"/>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760" name="Oval 140"/>
                <p:cNvSpPr>
                  <a:spLocks noChangeArrowheads="1"/>
                </p:cNvSpPr>
                <p:nvPr/>
              </p:nvSpPr>
              <p:spPr bwMode="auto">
                <a:xfrm>
                  <a:off x="4901" y="1070"/>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761" name="Oval 141"/>
                <p:cNvSpPr>
                  <a:spLocks noChangeArrowheads="1"/>
                </p:cNvSpPr>
                <p:nvPr/>
              </p:nvSpPr>
              <p:spPr bwMode="auto">
                <a:xfrm>
                  <a:off x="5164" y="1066"/>
                  <a:ext cx="124" cy="124"/>
                </a:xfrm>
                <a:prstGeom prst="ellipse">
                  <a:avLst/>
                </a:prstGeom>
                <a:solidFill>
                  <a:schemeClr val="accent1"/>
                </a:solidFill>
                <a:ln w="9525">
                  <a:solidFill>
                    <a:schemeClr val="tx1"/>
                  </a:solidFill>
                  <a:round/>
                  <a:headEnd/>
                  <a:tailEnd/>
                </a:ln>
              </p:spPr>
              <p:txBody>
                <a:bodyPr wrap="none" anchor="ctr"/>
                <a:lstStyle/>
                <a:p>
                  <a:endParaRPr lang="en-US"/>
                </a:p>
              </p:txBody>
            </p:sp>
          </p:grpSp>
          <p:grpSp>
            <p:nvGrpSpPr>
              <p:cNvPr id="30748" name="Group 142"/>
              <p:cNvGrpSpPr>
                <a:grpSpLocks/>
              </p:cNvGrpSpPr>
              <p:nvPr/>
            </p:nvGrpSpPr>
            <p:grpSpPr bwMode="auto">
              <a:xfrm>
                <a:off x="4376" y="1330"/>
                <a:ext cx="912" cy="128"/>
                <a:chOff x="4376" y="1330"/>
                <a:chExt cx="912" cy="128"/>
              </a:xfrm>
            </p:grpSpPr>
            <p:sp>
              <p:nvSpPr>
                <p:cNvPr id="30754" name="Oval 143"/>
                <p:cNvSpPr>
                  <a:spLocks noChangeArrowheads="1"/>
                </p:cNvSpPr>
                <p:nvPr/>
              </p:nvSpPr>
              <p:spPr bwMode="auto">
                <a:xfrm>
                  <a:off x="4376" y="1330"/>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755" name="Oval 144"/>
                <p:cNvSpPr>
                  <a:spLocks noChangeArrowheads="1"/>
                </p:cNvSpPr>
                <p:nvPr/>
              </p:nvSpPr>
              <p:spPr bwMode="auto">
                <a:xfrm>
                  <a:off x="4638" y="1334"/>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756" name="Oval 145"/>
                <p:cNvSpPr>
                  <a:spLocks noChangeArrowheads="1"/>
                </p:cNvSpPr>
                <p:nvPr/>
              </p:nvSpPr>
              <p:spPr bwMode="auto">
                <a:xfrm>
                  <a:off x="4901" y="1334"/>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757" name="Oval 146"/>
                <p:cNvSpPr>
                  <a:spLocks noChangeArrowheads="1"/>
                </p:cNvSpPr>
                <p:nvPr/>
              </p:nvSpPr>
              <p:spPr bwMode="auto">
                <a:xfrm>
                  <a:off x="5164" y="1330"/>
                  <a:ext cx="124" cy="124"/>
                </a:xfrm>
                <a:prstGeom prst="ellipse">
                  <a:avLst/>
                </a:prstGeom>
                <a:solidFill>
                  <a:schemeClr val="accent1"/>
                </a:solidFill>
                <a:ln w="9525">
                  <a:solidFill>
                    <a:schemeClr val="tx1"/>
                  </a:solidFill>
                  <a:round/>
                  <a:headEnd/>
                  <a:tailEnd/>
                </a:ln>
              </p:spPr>
              <p:txBody>
                <a:bodyPr wrap="none" anchor="ctr"/>
                <a:lstStyle/>
                <a:p>
                  <a:endParaRPr lang="en-US"/>
                </a:p>
              </p:txBody>
            </p:sp>
          </p:grpSp>
          <p:grpSp>
            <p:nvGrpSpPr>
              <p:cNvPr id="30749" name="Group 147"/>
              <p:cNvGrpSpPr>
                <a:grpSpLocks/>
              </p:cNvGrpSpPr>
              <p:nvPr/>
            </p:nvGrpSpPr>
            <p:grpSpPr bwMode="auto">
              <a:xfrm>
                <a:off x="4380" y="1594"/>
                <a:ext cx="912" cy="128"/>
                <a:chOff x="4364" y="1594"/>
                <a:chExt cx="912" cy="128"/>
              </a:xfrm>
            </p:grpSpPr>
            <p:sp>
              <p:nvSpPr>
                <p:cNvPr id="30750" name="Oval 148"/>
                <p:cNvSpPr>
                  <a:spLocks noChangeArrowheads="1"/>
                </p:cNvSpPr>
                <p:nvPr/>
              </p:nvSpPr>
              <p:spPr bwMode="auto">
                <a:xfrm>
                  <a:off x="4364" y="1594"/>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751" name="Oval 149"/>
                <p:cNvSpPr>
                  <a:spLocks noChangeArrowheads="1"/>
                </p:cNvSpPr>
                <p:nvPr/>
              </p:nvSpPr>
              <p:spPr bwMode="auto">
                <a:xfrm>
                  <a:off x="4626" y="1598"/>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752" name="Oval 150"/>
                <p:cNvSpPr>
                  <a:spLocks noChangeArrowheads="1"/>
                </p:cNvSpPr>
                <p:nvPr/>
              </p:nvSpPr>
              <p:spPr bwMode="auto">
                <a:xfrm>
                  <a:off x="4889" y="1598"/>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753" name="Oval 151"/>
                <p:cNvSpPr>
                  <a:spLocks noChangeArrowheads="1"/>
                </p:cNvSpPr>
                <p:nvPr/>
              </p:nvSpPr>
              <p:spPr bwMode="auto">
                <a:xfrm>
                  <a:off x="5152" y="1594"/>
                  <a:ext cx="124" cy="124"/>
                </a:xfrm>
                <a:prstGeom prst="ellipse">
                  <a:avLst/>
                </a:prstGeom>
                <a:solidFill>
                  <a:schemeClr val="accent1"/>
                </a:solidFill>
                <a:ln w="9525">
                  <a:solidFill>
                    <a:schemeClr val="tx1"/>
                  </a:solidFill>
                  <a:round/>
                  <a:headEnd/>
                  <a:tailEnd/>
                </a:ln>
              </p:spPr>
              <p:txBody>
                <a:bodyPr wrap="none" anchor="ctr"/>
                <a:lstStyle/>
                <a:p>
                  <a:endParaRPr lang="en-US"/>
                </a:p>
              </p:txBody>
            </p:sp>
          </p:grpSp>
        </p:grpSp>
      </p:grpSp>
      <p:sp>
        <p:nvSpPr>
          <p:cNvPr id="30743" name="AutoShape 152"/>
          <p:cNvSpPr>
            <a:spLocks noChangeArrowheads="1"/>
          </p:cNvSpPr>
          <p:nvPr/>
        </p:nvSpPr>
        <p:spPr bwMode="auto">
          <a:xfrm>
            <a:off x="2146300" y="5346700"/>
            <a:ext cx="685800" cy="355600"/>
          </a:xfrm>
          <a:prstGeom prst="rightArrow">
            <a:avLst>
              <a:gd name="adj1" fmla="val 50000"/>
              <a:gd name="adj2" fmla="val 48214"/>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0" y="0"/>
            <a:ext cx="9144000" cy="654050"/>
          </a:xfrm>
        </p:spPr>
        <p:txBody>
          <a:bodyPr/>
          <a:lstStyle/>
          <a:p>
            <a:r>
              <a:rPr lang="en-US" sz="2800">
                <a:latin typeface="Arial" charset="0"/>
                <a:ea typeface="ＭＳ Ｐゴシック" charset="0"/>
                <a:cs typeface="ＭＳ Ｐゴシック" charset="0"/>
              </a:rPr>
              <a:t>Charge Optimized Many-Body (COMB) Potentials</a:t>
            </a:r>
          </a:p>
        </p:txBody>
      </p:sp>
      <p:sp>
        <p:nvSpPr>
          <p:cNvPr id="32770"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000"/>
          </a:p>
          <a:p>
            <a:pPr eaLnBrk="1" hangingPunct="1"/>
            <a:fld id="{11ABEE52-3272-5F40-B9DF-2F247391DB3C}" type="slidenum">
              <a:rPr lang="en-US" sz="1000"/>
              <a:pPr eaLnBrk="1" hangingPunct="1"/>
              <a:t>24</a:t>
            </a:fld>
            <a:endParaRPr lang="en-US" sz="1000"/>
          </a:p>
        </p:txBody>
      </p:sp>
      <p:sp>
        <p:nvSpPr>
          <p:cNvPr id="32771" name="TextBox 2"/>
          <p:cNvSpPr txBox="1">
            <a:spLocks noChangeArrowheads="1"/>
          </p:cNvSpPr>
          <p:nvPr/>
        </p:nvSpPr>
        <p:spPr bwMode="auto">
          <a:xfrm>
            <a:off x="0" y="6581775"/>
            <a:ext cx="31242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200"/>
              <a:t>Courtesy of Susan Sinnott, Univ. of Florida.</a:t>
            </a:r>
          </a:p>
        </p:txBody>
      </p:sp>
      <p:sp>
        <p:nvSpPr>
          <p:cNvPr id="32772" name="Rectangle 3"/>
          <p:cNvSpPr>
            <a:spLocks noChangeArrowheads="1"/>
          </p:cNvSpPr>
          <p:nvPr/>
        </p:nvSpPr>
        <p:spPr bwMode="auto">
          <a:xfrm>
            <a:off x="525971" y="611188"/>
            <a:ext cx="8098409"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dirty="0"/>
              <a:t>Si </a:t>
            </a:r>
            <a:r>
              <a:rPr lang="en-US" dirty="0" err="1"/>
              <a:t>nanocluster</a:t>
            </a:r>
            <a:r>
              <a:rPr lang="en-US" dirty="0"/>
              <a:t> embedded in an amorphous SiO</a:t>
            </a:r>
            <a:r>
              <a:rPr lang="en-US" baseline="-25000" dirty="0"/>
              <a:t>2</a:t>
            </a:r>
            <a:r>
              <a:rPr lang="en-US" dirty="0"/>
              <a:t> matrix</a:t>
            </a:r>
          </a:p>
          <a:p>
            <a:pPr algn="ctr"/>
            <a:r>
              <a:rPr lang="en-US" dirty="0"/>
              <a:t>Si blue (neutral), Si red (charged +), O purple (charged -)</a:t>
            </a:r>
          </a:p>
        </p:txBody>
      </p:sp>
      <p:pic>
        <p:nvPicPr>
          <p:cNvPr id="2" name="Sinnott Si in SiO2 COMB Charge Equilibration.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16050" y="1439068"/>
            <a:ext cx="6251575" cy="4688681"/>
          </a:xfrm>
          <a:prstGeom prst="rect">
            <a:avLst/>
          </a:prstGeom>
        </p:spPr>
      </p:pic>
      <p:sp>
        <p:nvSpPr>
          <p:cNvPr id="4" name="Rectangle 3"/>
          <p:cNvSpPr/>
          <p:nvPr/>
        </p:nvSpPr>
        <p:spPr>
          <a:xfrm>
            <a:off x="165100" y="6281807"/>
            <a:ext cx="8585200" cy="400110"/>
          </a:xfrm>
          <a:prstGeom prst="rect">
            <a:avLst/>
          </a:prstGeom>
        </p:spPr>
        <p:txBody>
          <a:bodyPr wrap="square">
            <a:spAutoFit/>
          </a:bodyPr>
          <a:lstStyle/>
          <a:p>
            <a:r>
              <a:rPr lang="en-US" dirty="0" err="1">
                <a:hlinkClick r:id="rId5" action="ppaction://hlinkfile"/>
              </a:rPr>
              <a:t>Sinnott</a:t>
            </a:r>
            <a:r>
              <a:rPr lang="en-US" dirty="0">
                <a:hlinkClick r:id="rId5" action="ppaction://hlinkfile"/>
              </a:rPr>
              <a:t> Si in SiO2 COMB Charge Equilibration</a:t>
            </a:r>
            <a:endParaRPr lang="en-US"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000"/>
          </a:p>
          <a:p>
            <a:pPr eaLnBrk="1" hangingPunct="1"/>
            <a:fld id="{48FEC6FC-586D-F444-B1FE-BA8258D113AE}" type="slidenum">
              <a:rPr lang="en-US" sz="1000"/>
              <a:pPr eaLnBrk="1" hangingPunct="1"/>
              <a:t>25</a:t>
            </a:fld>
            <a:endParaRPr lang="en-US" sz="1000"/>
          </a:p>
        </p:txBody>
      </p:sp>
      <p:sp>
        <p:nvSpPr>
          <p:cNvPr id="21506" name="Rectangle 2"/>
          <p:cNvSpPr>
            <a:spLocks noGrp="1" noChangeArrowheads="1"/>
          </p:cNvSpPr>
          <p:nvPr>
            <p:ph type="title"/>
          </p:nvPr>
        </p:nvSpPr>
        <p:spPr/>
        <p:txBody>
          <a:bodyPr/>
          <a:lstStyle/>
          <a:p>
            <a:pPr eaLnBrk="1" hangingPunct="1"/>
            <a:r>
              <a:rPr lang="en-US" sz="2800">
                <a:latin typeface="Arial" charset="0"/>
                <a:ea typeface="ＭＳ Ｐゴシック" charset="0"/>
                <a:cs typeface="ＭＳ Ｐゴシック" charset="0"/>
              </a:rPr>
              <a:t>Some Limitations of Pair Potentials</a:t>
            </a:r>
            <a:br>
              <a:rPr lang="en-US" sz="2800">
                <a:latin typeface="Arial" charset="0"/>
                <a:ea typeface="ＭＳ Ｐゴシック" charset="0"/>
                <a:cs typeface="ＭＳ Ｐゴシック" charset="0"/>
              </a:rPr>
            </a:br>
            <a:r>
              <a:rPr lang="en-US" sz="2800">
                <a:latin typeface="Arial" charset="0"/>
                <a:ea typeface="ＭＳ Ｐゴシック" charset="0"/>
                <a:cs typeface="ＭＳ Ｐゴシック" charset="0"/>
              </a:rPr>
              <a:t>Perfect Cauchy Relation </a:t>
            </a:r>
          </a:p>
        </p:txBody>
      </p:sp>
      <p:sp>
        <p:nvSpPr>
          <p:cNvPr id="21507" name="Rectangle 3"/>
          <p:cNvSpPr>
            <a:spLocks noGrp="1" noChangeArrowheads="1"/>
          </p:cNvSpPr>
          <p:nvPr>
            <p:ph type="body" sz="half" idx="1"/>
          </p:nvPr>
        </p:nvSpPr>
        <p:spPr>
          <a:xfrm>
            <a:off x="0" y="1219200"/>
            <a:ext cx="5686425" cy="1236663"/>
          </a:xfrm>
        </p:spPr>
        <p:txBody>
          <a:bodyPr/>
          <a:lstStyle/>
          <a:p>
            <a:pPr eaLnBrk="1" hangingPunct="1">
              <a:lnSpc>
                <a:spcPct val="90000"/>
              </a:lnSpc>
            </a:pPr>
            <a:r>
              <a:rPr lang="en-US" sz="1800" dirty="0">
                <a:latin typeface="Arial" charset="0"/>
                <a:ea typeface="ＭＳ Ｐゴシック" charset="0"/>
                <a:cs typeface="ＭＳ Ｐゴシック" charset="0"/>
              </a:rPr>
              <a:t>Cauchy relation c</a:t>
            </a:r>
            <a:r>
              <a:rPr lang="en-US" sz="1800" baseline="-25000" dirty="0">
                <a:latin typeface="Arial" charset="0"/>
                <a:ea typeface="ＭＳ Ｐゴシック" charset="0"/>
                <a:cs typeface="ＭＳ Ｐゴシック" charset="0"/>
              </a:rPr>
              <a:t>12</a:t>
            </a:r>
            <a:r>
              <a:rPr lang="en-US" sz="1800" dirty="0">
                <a:latin typeface="Arial" charset="0"/>
                <a:ea typeface="ＭＳ Ｐゴシック" charset="0"/>
                <a:cs typeface="ＭＳ Ｐゴシック" charset="0"/>
              </a:rPr>
              <a:t>=c</a:t>
            </a:r>
            <a:r>
              <a:rPr lang="en-US" sz="1800" baseline="-25000" dirty="0">
                <a:latin typeface="Arial" charset="0"/>
                <a:ea typeface="ＭＳ Ｐゴシック" charset="0"/>
                <a:cs typeface="ＭＳ Ｐゴシック" charset="0"/>
              </a:rPr>
              <a:t>44 </a:t>
            </a:r>
            <a:r>
              <a:rPr lang="en-US" sz="1800" dirty="0">
                <a:latin typeface="Arial" charset="0"/>
                <a:ea typeface="ＭＳ Ｐゴシック" charset="0"/>
                <a:cs typeface="ＭＳ Ｐゴシック" charset="0"/>
                <a:sym typeface="Symbol" charset="0"/>
              </a:rPr>
              <a:t> </a:t>
            </a:r>
            <a:r>
              <a:rPr lang="en-US" sz="1800" dirty="0">
                <a:latin typeface="Arial" charset="0"/>
                <a:ea typeface="ＭＳ Ｐゴシック" charset="0"/>
                <a:cs typeface="ＭＳ Ｐゴシック" charset="0"/>
              </a:rPr>
              <a:t>c</a:t>
            </a:r>
            <a:r>
              <a:rPr lang="en-US" sz="1800" baseline="-25000" dirty="0">
                <a:latin typeface="Arial" charset="0"/>
                <a:ea typeface="ＭＳ Ｐゴシック" charset="0"/>
                <a:cs typeface="ＭＳ Ｐゴシック" charset="0"/>
              </a:rPr>
              <a:t>12</a:t>
            </a:r>
            <a:r>
              <a:rPr lang="en-US" sz="1800" dirty="0">
                <a:latin typeface="Arial" charset="0"/>
                <a:ea typeface="ＭＳ Ｐゴシック" charset="0"/>
                <a:cs typeface="ＭＳ Ｐゴシック" charset="0"/>
              </a:rPr>
              <a:t>/c</a:t>
            </a:r>
            <a:r>
              <a:rPr lang="en-US" sz="1800" baseline="-25000" dirty="0">
                <a:latin typeface="Arial" charset="0"/>
                <a:ea typeface="ＭＳ Ｐゴシック" charset="0"/>
                <a:cs typeface="ＭＳ Ｐゴシック" charset="0"/>
              </a:rPr>
              <a:t>44</a:t>
            </a:r>
            <a:r>
              <a:rPr lang="en-US" sz="1800" dirty="0">
                <a:latin typeface="Arial" charset="0"/>
                <a:ea typeface="ＭＳ Ｐゴシック" charset="0"/>
                <a:cs typeface="ＭＳ Ｐゴシック" charset="0"/>
              </a:rPr>
              <a:t>=1</a:t>
            </a:r>
          </a:p>
          <a:p>
            <a:pPr eaLnBrk="1" hangingPunct="1">
              <a:lnSpc>
                <a:spcPct val="90000"/>
              </a:lnSpc>
            </a:pPr>
            <a:r>
              <a:rPr lang="en-US" sz="1800" b="1" dirty="0">
                <a:solidFill>
                  <a:schemeClr val="accent2"/>
                </a:solidFill>
                <a:latin typeface="Arial" charset="0"/>
                <a:ea typeface="ＭＳ Ｐゴシック" charset="0"/>
                <a:cs typeface="ＭＳ Ｐゴシック" charset="0"/>
              </a:rPr>
              <a:t>Any solid* described with a central pair potential satisfies Cauchy relation – but real materials don</a:t>
            </a:r>
            <a:r>
              <a:rPr lang="ja-JP" altLang="en-US" sz="1800" b="1" dirty="0">
                <a:solidFill>
                  <a:schemeClr val="accent2"/>
                </a:solidFill>
                <a:latin typeface="Arial" charset="0"/>
                <a:ea typeface="ＭＳ Ｐゴシック" charset="0"/>
                <a:cs typeface="ＭＳ Ｐゴシック" charset="0"/>
              </a:rPr>
              <a:t>’</a:t>
            </a:r>
            <a:r>
              <a:rPr lang="en-US" altLang="ja-JP" sz="1800" b="1" dirty="0">
                <a:solidFill>
                  <a:schemeClr val="accent2"/>
                </a:solidFill>
                <a:latin typeface="Arial" charset="0"/>
                <a:ea typeface="ＭＳ Ｐゴシック" charset="0"/>
                <a:cs typeface="ＭＳ Ｐゴシック" charset="0"/>
              </a:rPr>
              <a:t>t!</a:t>
            </a:r>
            <a:endParaRPr lang="en-US" altLang="ja-JP" sz="1800" b="1" dirty="0">
              <a:solidFill>
                <a:schemeClr val="accent2"/>
              </a:solidFill>
              <a:latin typeface="Arial" charset="0"/>
              <a:ea typeface="ＭＳ Ｐゴシック" charset="0"/>
              <a:cs typeface="ＭＳ Ｐゴシック" charset="0"/>
              <a:sym typeface="Symbol" charset="0"/>
            </a:endParaRPr>
          </a:p>
          <a:p>
            <a:pPr eaLnBrk="1" hangingPunct="1">
              <a:lnSpc>
                <a:spcPct val="90000"/>
              </a:lnSpc>
            </a:pPr>
            <a:endParaRPr lang="en-US" sz="1800" b="1" dirty="0">
              <a:solidFill>
                <a:schemeClr val="accent2"/>
              </a:solidFill>
              <a:latin typeface="Arial" charset="0"/>
              <a:ea typeface="ＭＳ Ｐゴシック" charset="0"/>
              <a:cs typeface="ＭＳ Ｐゴシック" charset="0"/>
            </a:endParaRPr>
          </a:p>
        </p:txBody>
      </p:sp>
      <p:sp>
        <p:nvSpPr>
          <p:cNvPr id="21508" name="Rectangle 5"/>
          <p:cNvSpPr>
            <a:spLocks noChangeArrowheads="1"/>
          </p:cNvSpPr>
          <p:nvPr/>
        </p:nvSpPr>
        <p:spPr bwMode="auto">
          <a:xfrm>
            <a:off x="5980113" y="1284288"/>
            <a:ext cx="12985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spcBef>
                <a:spcPct val="20000"/>
              </a:spcBef>
            </a:pPr>
            <a:r>
              <a:rPr lang="en-US" sz="2400"/>
              <a:t>c</a:t>
            </a:r>
            <a:r>
              <a:rPr lang="en-US" sz="2400" baseline="-25000"/>
              <a:t>12</a:t>
            </a:r>
            <a:r>
              <a:rPr lang="en-US" sz="2400"/>
              <a:t>=c</a:t>
            </a:r>
            <a:r>
              <a:rPr lang="en-US" sz="2400" baseline="-25000"/>
              <a:t>xxyy</a:t>
            </a:r>
            <a:endParaRPr lang="en-US" sz="2400"/>
          </a:p>
        </p:txBody>
      </p:sp>
      <p:sp>
        <p:nvSpPr>
          <p:cNvPr id="21509" name="Rectangle 6"/>
          <p:cNvSpPr>
            <a:spLocks noChangeArrowheads="1"/>
          </p:cNvSpPr>
          <p:nvPr/>
        </p:nvSpPr>
        <p:spPr bwMode="auto">
          <a:xfrm>
            <a:off x="5980113" y="4405313"/>
            <a:ext cx="12985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spcBef>
                <a:spcPct val="20000"/>
              </a:spcBef>
            </a:pPr>
            <a:r>
              <a:rPr lang="en-US" sz="2400"/>
              <a:t>c</a:t>
            </a:r>
            <a:r>
              <a:rPr lang="en-US" sz="2400" baseline="-25000"/>
              <a:t>44</a:t>
            </a:r>
            <a:r>
              <a:rPr lang="en-US" sz="2400"/>
              <a:t>=c</a:t>
            </a:r>
            <a:r>
              <a:rPr lang="en-US" sz="2400" baseline="-25000"/>
              <a:t>yzyz</a:t>
            </a:r>
          </a:p>
        </p:txBody>
      </p:sp>
      <p:grpSp>
        <p:nvGrpSpPr>
          <p:cNvPr id="21510" name="Group 33"/>
          <p:cNvGrpSpPr>
            <a:grpSpLocks/>
          </p:cNvGrpSpPr>
          <p:nvPr/>
        </p:nvGrpSpPr>
        <p:grpSpPr bwMode="auto">
          <a:xfrm>
            <a:off x="5410200" y="1798638"/>
            <a:ext cx="3062288" cy="2392362"/>
            <a:chOff x="3408" y="2557"/>
            <a:chExt cx="1929" cy="1507"/>
          </a:xfrm>
        </p:grpSpPr>
        <p:sp>
          <p:nvSpPr>
            <p:cNvPr id="21557" name="Rectangle 7"/>
            <p:cNvSpPr>
              <a:spLocks noChangeArrowheads="1"/>
            </p:cNvSpPr>
            <p:nvPr/>
          </p:nvSpPr>
          <p:spPr bwMode="auto">
            <a:xfrm>
              <a:off x="3684" y="2824"/>
              <a:ext cx="960" cy="96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1558" name="AutoShape 8"/>
            <p:cNvSpPr>
              <a:spLocks noChangeArrowheads="1"/>
            </p:cNvSpPr>
            <p:nvPr/>
          </p:nvSpPr>
          <p:spPr bwMode="auto">
            <a:xfrm>
              <a:off x="4052" y="2568"/>
              <a:ext cx="232" cy="208"/>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en-US"/>
            </a:p>
          </p:txBody>
        </p:sp>
        <p:sp>
          <p:nvSpPr>
            <p:cNvPr id="21559" name="AutoShape 9"/>
            <p:cNvSpPr>
              <a:spLocks noChangeArrowheads="1"/>
            </p:cNvSpPr>
            <p:nvPr/>
          </p:nvSpPr>
          <p:spPr bwMode="auto">
            <a:xfrm flipV="1">
              <a:off x="4036" y="3856"/>
              <a:ext cx="232" cy="208"/>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en-US"/>
            </a:p>
          </p:txBody>
        </p:sp>
        <p:sp>
          <p:nvSpPr>
            <p:cNvPr id="21560" name="AutoShape 10"/>
            <p:cNvSpPr>
              <a:spLocks noChangeArrowheads="1"/>
            </p:cNvSpPr>
            <p:nvPr/>
          </p:nvSpPr>
          <p:spPr bwMode="auto">
            <a:xfrm rot="-5400000">
              <a:off x="3396" y="3160"/>
              <a:ext cx="232" cy="208"/>
            </a:xfrm>
            <a:prstGeom prst="upArrow">
              <a:avLst>
                <a:gd name="adj1" fmla="val 50000"/>
                <a:gd name="adj2" fmla="val 25000"/>
              </a:avLst>
            </a:prstGeom>
            <a:solidFill>
              <a:srgbClr val="996600"/>
            </a:solidFill>
            <a:ln w="9525">
              <a:solidFill>
                <a:schemeClr val="tx1"/>
              </a:solidFill>
              <a:miter lim="800000"/>
              <a:headEnd/>
              <a:tailEnd/>
            </a:ln>
          </p:spPr>
          <p:txBody>
            <a:bodyPr vert="eaVert" wrap="none" anchor="ctr"/>
            <a:lstStyle/>
            <a:p>
              <a:endParaRPr lang="en-US"/>
            </a:p>
          </p:txBody>
        </p:sp>
        <p:sp>
          <p:nvSpPr>
            <p:cNvPr id="21561" name="AutoShape 11"/>
            <p:cNvSpPr>
              <a:spLocks noChangeArrowheads="1"/>
            </p:cNvSpPr>
            <p:nvPr/>
          </p:nvSpPr>
          <p:spPr bwMode="auto">
            <a:xfrm rot="5400000">
              <a:off x="4676" y="3168"/>
              <a:ext cx="232" cy="208"/>
            </a:xfrm>
            <a:prstGeom prst="upArrow">
              <a:avLst>
                <a:gd name="adj1" fmla="val 50000"/>
                <a:gd name="adj2" fmla="val 25000"/>
              </a:avLst>
            </a:prstGeom>
            <a:solidFill>
              <a:srgbClr val="996600"/>
            </a:solidFill>
            <a:ln w="9525">
              <a:solidFill>
                <a:schemeClr val="tx1"/>
              </a:solidFill>
              <a:miter lim="800000"/>
              <a:headEnd/>
              <a:tailEnd/>
            </a:ln>
          </p:spPr>
          <p:txBody>
            <a:bodyPr vert="eaVert" wrap="none" anchor="ctr"/>
            <a:lstStyle/>
            <a:p>
              <a:endParaRPr lang="en-US"/>
            </a:p>
          </p:txBody>
        </p:sp>
        <p:sp>
          <p:nvSpPr>
            <p:cNvPr id="21562" name="Line 14"/>
            <p:cNvSpPr>
              <a:spLocks noChangeShapeType="1"/>
            </p:cNvSpPr>
            <p:nvPr/>
          </p:nvSpPr>
          <p:spPr bwMode="auto">
            <a:xfrm>
              <a:off x="4148" y="2944"/>
              <a:ext cx="0" cy="67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63" name="Line 15"/>
            <p:cNvSpPr>
              <a:spLocks noChangeShapeType="1"/>
            </p:cNvSpPr>
            <p:nvPr/>
          </p:nvSpPr>
          <p:spPr bwMode="auto">
            <a:xfrm rot="5400000">
              <a:off x="4140" y="2920"/>
              <a:ext cx="0" cy="67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64" name="Text Box 16"/>
            <p:cNvSpPr txBox="1">
              <a:spLocks noChangeArrowheads="1"/>
            </p:cNvSpPr>
            <p:nvPr/>
          </p:nvSpPr>
          <p:spPr bwMode="auto">
            <a:xfrm>
              <a:off x="4370" y="3247"/>
              <a:ext cx="18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x</a:t>
              </a:r>
            </a:p>
          </p:txBody>
        </p:sp>
        <p:sp>
          <p:nvSpPr>
            <p:cNvPr id="21565" name="Text Box 17"/>
            <p:cNvSpPr txBox="1">
              <a:spLocks noChangeArrowheads="1"/>
            </p:cNvSpPr>
            <p:nvPr/>
          </p:nvSpPr>
          <p:spPr bwMode="auto">
            <a:xfrm>
              <a:off x="4170" y="2879"/>
              <a:ext cx="18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y</a:t>
              </a:r>
            </a:p>
          </p:txBody>
        </p:sp>
        <p:sp>
          <p:nvSpPr>
            <p:cNvPr id="21566" name="Text Box 18"/>
            <p:cNvSpPr txBox="1">
              <a:spLocks noChangeArrowheads="1"/>
            </p:cNvSpPr>
            <p:nvPr/>
          </p:nvSpPr>
          <p:spPr bwMode="auto">
            <a:xfrm>
              <a:off x="4650" y="2941"/>
              <a:ext cx="687"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Stress </a:t>
              </a:r>
              <a:r>
                <a:rPr lang="en-US" sz="1800">
                  <a:latin typeface="Symbol" charset="0"/>
                </a:rPr>
                <a:t>s </a:t>
              </a:r>
            </a:p>
          </p:txBody>
        </p:sp>
        <p:sp>
          <p:nvSpPr>
            <p:cNvPr id="21567" name="Text Box 19"/>
            <p:cNvSpPr txBox="1">
              <a:spLocks noChangeArrowheads="1"/>
            </p:cNvSpPr>
            <p:nvPr/>
          </p:nvSpPr>
          <p:spPr bwMode="auto">
            <a:xfrm>
              <a:off x="4258" y="2557"/>
              <a:ext cx="631"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Strain </a:t>
              </a:r>
              <a:r>
                <a:rPr lang="en-US" sz="1800">
                  <a:latin typeface="Symbol" charset="0"/>
                </a:rPr>
                <a:t>e </a:t>
              </a:r>
            </a:p>
          </p:txBody>
        </p:sp>
      </p:grpSp>
      <p:grpSp>
        <p:nvGrpSpPr>
          <p:cNvPr id="21511" name="Group 31"/>
          <p:cNvGrpSpPr>
            <a:grpSpLocks/>
          </p:cNvGrpSpPr>
          <p:nvPr/>
        </p:nvGrpSpPr>
        <p:grpSpPr bwMode="auto">
          <a:xfrm>
            <a:off x="5816600" y="4914900"/>
            <a:ext cx="3043238" cy="1524000"/>
            <a:chOff x="3080" y="2304"/>
            <a:chExt cx="1917" cy="960"/>
          </a:xfrm>
        </p:grpSpPr>
        <p:sp>
          <p:nvSpPr>
            <p:cNvPr id="21548" name="Rectangle 20"/>
            <p:cNvSpPr>
              <a:spLocks noChangeArrowheads="1"/>
            </p:cNvSpPr>
            <p:nvPr/>
          </p:nvSpPr>
          <p:spPr bwMode="auto">
            <a:xfrm>
              <a:off x="3080" y="2304"/>
              <a:ext cx="960" cy="96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1549" name="AutoShape 21"/>
            <p:cNvSpPr>
              <a:spLocks noChangeArrowheads="1"/>
            </p:cNvSpPr>
            <p:nvPr/>
          </p:nvSpPr>
          <p:spPr bwMode="auto">
            <a:xfrm>
              <a:off x="4060" y="2425"/>
              <a:ext cx="232" cy="208"/>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en-US"/>
            </a:p>
          </p:txBody>
        </p:sp>
        <p:sp>
          <p:nvSpPr>
            <p:cNvPr id="21550" name="AutoShape 24"/>
            <p:cNvSpPr>
              <a:spLocks noChangeArrowheads="1"/>
            </p:cNvSpPr>
            <p:nvPr/>
          </p:nvSpPr>
          <p:spPr bwMode="auto">
            <a:xfrm>
              <a:off x="4060" y="2930"/>
              <a:ext cx="232" cy="208"/>
            </a:xfrm>
            <a:prstGeom prst="upArrow">
              <a:avLst>
                <a:gd name="adj1" fmla="val 50000"/>
                <a:gd name="adj2" fmla="val 25000"/>
              </a:avLst>
            </a:prstGeom>
            <a:solidFill>
              <a:srgbClr val="996600"/>
            </a:solidFill>
            <a:ln w="9525">
              <a:solidFill>
                <a:schemeClr val="tx1"/>
              </a:solidFill>
              <a:miter lim="800000"/>
              <a:headEnd/>
              <a:tailEnd/>
            </a:ln>
          </p:spPr>
          <p:txBody>
            <a:bodyPr vert="eaVert" wrap="none" anchor="ctr"/>
            <a:lstStyle/>
            <a:p>
              <a:endParaRPr lang="en-US"/>
            </a:p>
          </p:txBody>
        </p:sp>
        <p:sp>
          <p:nvSpPr>
            <p:cNvPr id="21551" name="Line 25"/>
            <p:cNvSpPr>
              <a:spLocks noChangeShapeType="1"/>
            </p:cNvSpPr>
            <p:nvPr/>
          </p:nvSpPr>
          <p:spPr bwMode="auto">
            <a:xfrm>
              <a:off x="3544" y="2424"/>
              <a:ext cx="0" cy="67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52" name="Line 26"/>
            <p:cNvSpPr>
              <a:spLocks noChangeShapeType="1"/>
            </p:cNvSpPr>
            <p:nvPr/>
          </p:nvSpPr>
          <p:spPr bwMode="auto">
            <a:xfrm rot="5400000">
              <a:off x="3536" y="2400"/>
              <a:ext cx="0" cy="67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53" name="Text Box 27"/>
            <p:cNvSpPr txBox="1">
              <a:spLocks noChangeArrowheads="1"/>
            </p:cNvSpPr>
            <p:nvPr/>
          </p:nvSpPr>
          <p:spPr bwMode="auto">
            <a:xfrm>
              <a:off x="3766" y="2727"/>
              <a:ext cx="18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y</a:t>
              </a:r>
            </a:p>
          </p:txBody>
        </p:sp>
        <p:sp>
          <p:nvSpPr>
            <p:cNvPr id="21554" name="Text Box 28"/>
            <p:cNvSpPr txBox="1">
              <a:spLocks noChangeArrowheads="1"/>
            </p:cNvSpPr>
            <p:nvPr/>
          </p:nvSpPr>
          <p:spPr bwMode="auto">
            <a:xfrm>
              <a:off x="3566" y="2359"/>
              <a:ext cx="18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z</a:t>
              </a:r>
            </a:p>
          </p:txBody>
        </p:sp>
        <p:sp>
          <p:nvSpPr>
            <p:cNvPr id="21555" name="Text Box 29"/>
            <p:cNvSpPr txBox="1">
              <a:spLocks noChangeArrowheads="1"/>
            </p:cNvSpPr>
            <p:nvPr/>
          </p:nvSpPr>
          <p:spPr bwMode="auto">
            <a:xfrm>
              <a:off x="4310" y="2919"/>
              <a:ext cx="687"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Stress </a:t>
              </a:r>
              <a:r>
                <a:rPr lang="en-US" sz="1800">
                  <a:latin typeface="Symbol" charset="0"/>
                </a:rPr>
                <a:t>s </a:t>
              </a:r>
            </a:p>
          </p:txBody>
        </p:sp>
        <p:sp>
          <p:nvSpPr>
            <p:cNvPr id="21556" name="Text Box 30"/>
            <p:cNvSpPr txBox="1">
              <a:spLocks noChangeArrowheads="1"/>
            </p:cNvSpPr>
            <p:nvPr/>
          </p:nvSpPr>
          <p:spPr bwMode="auto">
            <a:xfrm>
              <a:off x="4286" y="2413"/>
              <a:ext cx="631"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Strain </a:t>
              </a:r>
              <a:r>
                <a:rPr lang="en-US" sz="1800">
                  <a:latin typeface="Symbol" charset="0"/>
                </a:rPr>
                <a:t>e </a:t>
              </a:r>
            </a:p>
          </p:txBody>
        </p:sp>
      </p:grpSp>
      <p:graphicFrame>
        <p:nvGraphicFramePr>
          <p:cNvPr id="146513" name="Group 81"/>
          <p:cNvGraphicFramePr>
            <a:graphicFrameLocks noGrp="1"/>
          </p:cNvGraphicFramePr>
          <p:nvPr>
            <p:ph sz="half" idx="2"/>
          </p:nvPr>
        </p:nvGraphicFramePr>
        <p:xfrm>
          <a:off x="536575" y="2576513"/>
          <a:ext cx="4038600" cy="3932234"/>
        </p:xfrm>
        <a:graphic>
          <a:graphicData uri="http://schemas.openxmlformats.org/drawingml/2006/table">
            <a:tbl>
              <a:tblPr/>
              <a:tblGrid>
                <a:gridCol w="2019300">
                  <a:extLst>
                    <a:ext uri="{9D8B030D-6E8A-4147-A177-3AD203B41FA5}">
                      <a16:colId xmlns:a16="http://schemas.microsoft.com/office/drawing/2014/main" val="20000"/>
                    </a:ext>
                  </a:extLst>
                </a:gridCol>
                <a:gridCol w="2019300">
                  <a:extLst>
                    <a:ext uri="{9D8B030D-6E8A-4147-A177-3AD203B41FA5}">
                      <a16:colId xmlns:a16="http://schemas.microsoft.com/office/drawing/2014/main" val="20001"/>
                    </a:ext>
                  </a:extLst>
                </a:gridCol>
              </a:tblGrid>
              <a:tr h="3657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System</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c</a:t>
                      </a:r>
                      <a:r>
                        <a:rPr kumimoji="0" lang="en-US" sz="1800" b="0" i="0" u="none" strike="noStrike" cap="none" normalizeH="0" baseline="-25000">
                          <a:ln>
                            <a:noFill/>
                          </a:ln>
                          <a:solidFill>
                            <a:schemeClr val="tx1"/>
                          </a:solidFill>
                          <a:effectLst/>
                          <a:latin typeface="Arial" charset="0"/>
                          <a:ea typeface="ＭＳ Ｐゴシック" charset="0"/>
                          <a:cs typeface="ＭＳ Ｐゴシック" charset="0"/>
                        </a:rPr>
                        <a:t>12</a:t>
                      </a: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/c</a:t>
                      </a:r>
                      <a:r>
                        <a:rPr kumimoji="0" lang="en-US" sz="1800" b="0" i="0" u="none" strike="noStrike" cap="none" normalizeH="0" baseline="-25000">
                          <a:ln>
                            <a:noFill/>
                          </a:ln>
                          <a:solidFill>
                            <a:schemeClr val="tx1"/>
                          </a:solidFill>
                          <a:effectLst/>
                          <a:latin typeface="Arial" charset="0"/>
                          <a:ea typeface="ＭＳ Ｐゴシック" charset="0"/>
                          <a:cs typeface="ＭＳ Ｐゴシック" charset="0"/>
                        </a:rPr>
                        <a:t>44</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1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Lennard-Jones, Morse</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Ar</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1.1</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Kr</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1.0</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Ni</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1.2</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7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Cu</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1.6</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Pd</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2.5</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Ag</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2.0</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Pt</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3.3</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Au</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3.7</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1547" name="Text Box 83"/>
          <p:cNvSpPr txBox="1">
            <a:spLocks noChangeArrowheads="1"/>
          </p:cNvSpPr>
          <p:nvPr/>
        </p:nvSpPr>
        <p:spPr bwMode="auto">
          <a:xfrm>
            <a:off x="6696075" y="884238"/>
            <a:ext cx="24130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000"/>
              <a:t>(Daw, </a:t>
            </a:r>
            <a:r>
              <a:rPr lang="en-US" sz="1000" i="1"/>
              <a:t>et al</a:t>
            </a:r>
            <a:r>
              <a:rPr lang="en-US" sz="1000"/>
              <a:t>., Mat Sci Reports </a:t>
            </a:r>
            <a:r>
              <a:rPr lang="ja-JP" altLang="en-US" sz="1000"/>
              <a:t>’</a:t>
            </a:r>
            <a:r>
              <a:rPr lang="en-US" altLang="ja-JP" sz="1000"/>
              <a:t>93)</a:t>
            </a:r>
          </a:p>
          <a:p>
            <a:pPr eaLnBrk="1" hangingPunct="1"/>
            <a:r>
              <a:rPr lang="en-US" sz="1000"/>
              <a:t>(Finnis, Interatomic Forces Cond. Matt.)</a:t>
            </a:r>
          </a:p>
        </p:txBody>
      </p:sp>
      <p:sp>
        <p:nvSpPr>
          <p:cNvPr id="2" name="TextBox 1"/>
          <p:cNvSpPr txBox="1"/>
          <p:nvPr/>
        </p:nvSpPr>
        <p:spPr>
          <a:xfrm>
            <a:off x="0" y="6554110"/>
            <a:ext cx="5214401" cy="307777"/>
          </a:xfrm>
          <a:prstGeom prst="rect">
            <a:avLst/>
          </a:prstGeom>
          <a:noFill/>
        </p:spPr>
        <p:txBody>
          <a:bodyPr wrap="none" rtlCol="0">
            <a:spAutoFit/>
          </a:bodyPr>
          <a:lstStyle/>
          <a:p>
            <a:r>
              <a:rPr lang="en-US" sz="1400" dirty="0"/>
              <a:t>* I think this is general but perhaps there are some constraints?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000"/>
          </a:p>
          <a:p>
            <a:pPr eaLnBrk="1" hangingPunct="1"/>
            <a:fld id="{59A9F3A4-7DD1-4D49-8AC9-4514DC751018}" type="slidenum">
              <a:rPr lang="en-US" sz="1000"/>
              <a:pPr eaLnBrk="1" hangingPunct="1"/>
              <a:t>3</a:t>
            </a:fld>
            <a:endParaRPr lang="en-US" sz="1000"/>
          </a:p>
        </p:txBody>
      </p:sp>
      <p:sp>
        <p:nvSpPr>
          <p:cNvPr id="19458"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Pair and Many-Body Potentials</a:t>
            </a:r>
          </a:p>
        </p:txBody>
      </p:sp>
      <p:sp>
        <p:nvSpPr>
          <p:cNvPr id="19459" name="Rectangle 3"/>
          <p:cNvSpPr>
            <a:spLocks noGrp="1" noChangeArrowheads="1"/>
          </p:cNvSpPr>
          <p:nvPr>
            <p:ph type="body" idx="1"/>
          </p:nvPr>
        </p:nvSpPr>
        <p:spPr>
          <a:xfrm>
            <a:off x="457200" y="3141571"/>
            <a:ext cx="8229600" cy="3036888"/>
          </a:xfrm>
        </p:spPr>
        <p:txBody>
          <a:bodyPr/>
          <a:lstStyle/>
          <a:p>
            <a:pPr eaLnBrk="1" hangingPunct="1">
              <a:lnSpc>
                <a:spcPct val="80000"/>
              </a:lnSpc>
            </a:pPr>
            <a:r>
              <a:rPr lang="en-US" sz="1800" b="1" dirty="0">
                <a:latin typeface="Arial" charset="0"/>
                <a:ea typeface="ＭＳ Ｐゴシック" charset="0"/>
                <a:cs typeface="ＭＳ Ｐゴシック" charset="0"/>
              </a:rPr>
              <a:t>Pair Potential:</a:t>
            </a:r>
            <a:r>
              <a:rPr lang="en-US" sz="1800" dirty="0">
                <a:latin typeface="Arial" charset="0"/>
                <a:ea typeface="ＭＳ Ｐゴシック" charset="0"/>
                <a:cs typeface="ＭＳ Ｐゴシック" charset="0"/>
              </a:rPr>
              <a:t>  A Hamiltonian for a system of particles that includes only terms of the form </a:t>
            </a:r>
            <a:r>
              <a:rPr lang="en-US" sz="1800" i="1" dirty="0">
                <a:latin typeface="Symbol" charset="0"/>
                <a:ea typeface="ＭＳ Ｐゴシック" charset="0"/>
                <a:cs typeface="ＭＳ Ｐゴシック" charset="0"/>
              </a:rPr>
              <a:t>f</a:t>
            </a:r>
            <a:r>
              <a:rPr lang="en-US" sz="1800" dirty="0">
                <a:latin typeface="Arial" charset="0"/>
                <a:ea typeface="ＭＳ Ｐゴシック" charset="0"/>
                <a:cs typeface="ＭＳ Ｐゴシック" charset="0"/>
              </a:rPr>
              <a:t>(</a:t>
            </a:r>
            <a:r>
              <a:rPr lang="en-US" sz="1800" b="1" i="1" dirty="0" err="1">
                <a:latin typeface="Arial" charset="0"/>
                <a:ea typeface="ＭＳ Ｐゴシック" charset="0"/>
                <a:cs typeface="ＭＳ Ｐゴシック" charset="0"/>
              </a:rPr>
              <a:t>r</a:t>
            </a:r>
            <a:r>
              <a:rPr lang="en-US" sz="1800" i="1" baseline="-25000" dirty="0" err="1">
                <a:latin typeface="Arial" charset="0"/>
                <a:ea typeface="ＭＳ Ｐゴシック" charset="0"/>
                <a:cs typeface="ＭＳ Ｐゴシック" charset="0"/>
              </a:rPr>
              <a:t>i</a:t>
            </a:r>
            <a:r>
              <a:rPr lang="en-US" sz="1800" i="1" dirty="0" err="1">
                <a:latin typeface="Arial" charset="0"/>
                <a:ea typeface="ＭＳ Ｐゴシック" charset="0"/>
                <a:cs typeface="ＭＳ Ｐゴシック" charset="0"/>
              </a:rPr>
              <a:t>,</a:t>
            </a:r>
            <a:r>
              <a:rPr lang="en-US" sz="1800" b="1" i="1" dirty="0" err="1">
                <a:latin typeface="Arial" charset="0"/>
                <a:ea typeface="ＭＳ Ｐゴシック" charset="0"/>
                <a:cs typeface="ＭＳ Ｐゴシック" charset="0"/>
              </a:rPr>
              <a:t>r</a:t>
            </a:r>
            <a:r>
              <a:rPr lang="en-US" sz="1800" i="1" baseline="-25000" dirty="0" err="1">
                <a:latin typeface="Arial" charset="0"/>
                <a:ea typeface="ＭＳ Ｐゴシック" charset="0"/>
                <a:cs typeface="ＭＳ Ｐゴシック" charset="0"/>
              </a:rPr>
              <a:t>j</a:t>
            </a:r>
            <a:r>
              <a:rPr lang="en-US" sz="1800" dirty="0">
                <a:latin typeface="Arial" charset="0"/>
                <a:ea typeface="ＭＳ Ｐゴシック" charset="0"/>
                <a:cs typeface="ＭＳ Ｐゴシック" charset="0"/>
              </a:rPr>
              <a:t>), which include interactions between only two atoms at a time.   Generally </a:t>
            </a:r>
            <a:r>
              <a:rPr lang="en-US" sz="1800" i="1" dirty="0">
                <a:latin typeface="Symbol" charset="0"/>
                <a:ea typeface="ＭＳ Ｐゴシック" charset="0"/>
                <a:cs typeface="ＭＳ Ｐゴシック" charset="0"/>
              </a:rPr>
              <a:t>f</a:t>
            </a:r>
            <a:r>
              <a:rPr lang="en-US" sz="1800" dirty="0">
                <a:latin typeface="Arial" charset="0"/>
                <a:ea typeface="ＭＳ Ｐゴシック" charset="0"/>
                <a:cs typeface="ＭＳ Ｐゴシック" charset="0"/>
              </a:rPr>
              <a:t>(</a:t>
            </a:r>
            <a:r>
              <a:rPr lang="en-US" sz="1800" b="1" i="1" dirty="0" err="1">
                <a:latin typeface="Arial" charset="0"/>
                <a:ea typeface="ＭＳ Ｐゴシック" charset="0"/>
                <a:cs typeface="ＭＳ Ｐゴシック" charset="0"/>
              </a:rPr>
              <a:t>r</a:t>
            </a:r>
            <a:r>
              <a:rPr lang="en-US" sz="1800" i="1" baseline="-25000" dirty="0" err="1">
                <a:latin typeface="Arial" charset="0"/>
                <a:ea typeface="ＭＳ Ｐゴシック" charset="0"/>
                <a:cs typeface="ＭＳ Ｐゴシック" charset="0"/>
              </a:rPr>
              <a:t>i</a:t>
            </a:r>
            <a:r>
              <a:rPr lang="en-US" sz="1800" i="1" dirty="0" err="1">
                <a:latin typeface="Arial" charset="0"/>
                <a:ea typeface="ＭＳ Ｐゴシック" charset="0"/>
                <a:cs typeface="ＭＳ Ｐゴシック" charset="0"/>
              </a:rPr>
              <a:t>,</a:t>
            </a:r>
            <a:r>
              <a:rPr lang="en-US" sz="1800" b="1" i="1" dirty="0" err="1">
                <a:latin typeface="Arial" charset="0"/>
                <a:ea typeface="ＭＳ Ｐゴシック" charset="0"/>
                <a:cs typeface="ＭＳ Ｐゴシック" charset="0"/>
              </a:rPr>
              <a:t>r</a:t>
            </a:r>
            <a:r>
              <a:rPr lang="en-US" sz="1800" i="1" baseline="-25000" dirty="0" err="1">
                <a:latin typeface="Arial" charset="0"/>
                <a:ea typeface="ＭＳ Ｐゴシック" charset="0"/>
                <a:cs typeface="ＭＳ Ｐゴシック" charset="0"/>
              </a:rPr>
              <a:t>j</a:t>
            </a:r>
            <a:r>
              <a:rPr lang="en-US" sz="1800" dirty="0">
                <a:latin typeface="Arial" charset="0"/>
                <a:ea typeface="ＭＳ Ｐゴシック" charset="0"/>
                <a:cs typeface="ＭＳ Ｐゴシック" charset="0"/>
              </a:rPr>
              <a:t>) is a central-force, </a:t>
            </a:r>
            <a:r>
              <a:rPr lang="en-US" sz="1800" i="1" dirty="0">
                <a:latin typeface="Arial" charset="0"/>
                <a:ea typeface="ＭＳ Ｐゴシック" charset="0"/>
                <a:cs typeface="ＭＳ Ｐゴシック" charset="0"/>
              </a:rPr>
              <a:t>i.e.</a:t>
            </a:r>
            <a:r>
              <a:rPr lang="en-US" sz="1800" dirty="0">
                <a:latin typeface="Arial" charset="0"/>
                <a:ea typeface="ＭＳ Ｐゴシック" charset="0"/>
                <a:cs typeface="ＭＳ Ｐゴシック" charset="0"/>
              </a:rPr>
              <a:t>, </a:t>
            </a:r>
            <a:r>
              <a:rPr lang="en-US" sz="1800" i="1" dirty="0">
                <a:latin typeface="Symbol" charset="0"/>
                <a:ea typeface="ＭＳ Ｐゴシック" charset="0"/>
                <a:cs typeface="ＭＳ Ｐゴシック" charset="0"/>
              </a:rPr>
              <a:t>f</a:t>
            </a:r>
            <a:r>
              <a:rPr lang="en-US" sz="1800" dirty="0">
                <a:latin typeface="Arial" charset="0"/>
                <a:ea typeface="ＭＳ Ｐゴシック" charset="0"/>
                <a:cs typeface="ＭＳ Ｐゴシック" charset="0"/>
              </a:rPr>
              <a:t>(</a:t>
            </a:r>
            <a:r>
              <a:rPr lang="en-US" sz="1800" b="1" i="1" dirty="0" err="1">
                <a:latin typeface="Arial" charset="0"/>
                <a:ea typeface="ＭＳ Ｐゴシック" charset="0"/>
                <a:cs typeface="ＭＳ Ｐゴシック" charset="0"/>
              </a:rPr>
              <a:t>r</a:t>
            </a:r>
            <a:r>
              <a:rPr lang="en-US" sz="1800" i="1" baseline="-25000" dirty="0" err="1">
                <a:latin typeface="Arial" charset="0"/>
                <a:ea typeface="ＭＳ Ｐゴシック" charset="0"/>
                <a:cs typeface="ＭＳ Ｐゴシック" charset="0"/>
              </a:rPr>
              <a:t>i</a:t>
            </a:r>
            <a:r>
              <a:rPr lang="en-US" sz="1800" i="1" dirty="0" err="1">
                <a:latin typeface="Arial" charset="0"/>
                <a:ea typeface="ＭＳ Ｐゴシック" charset="0"/>
                <a:cs typeface="ＭＳ Ｐゴシック" charset="0"/>
              </a:rPr>
              <a:t>,</a:t>
            </a:r>
            <a:r>
              <a:rPr lang="en-US" sz="1800" b="1" i="1" dirty="0" err="1">
                <a:latin typeface="Arial" charset="0"/>
                <a:ea typeface="ＭＳ Ｐゴシック" charset="0"/>
                <a:cs typeface="ＭＳ Ｐゴシック" charset="0"/>
              </a:rPr>
              <a:t>r</a:t>
            </a:r>
            <a:r>
              <a:rPr lang="en-US" sz="1800" i="1" baseline="-25000" dirty="0" err="1">
                <a:latin typeface="Arial" charset="0"/>
                <a:ea typeface="ＭＳ Ｐゴシック" charset="0"/>
                <a:cs typeface="ＭＳ Ｐゴシック" charset="0"/>
              </a:rPr>
              <a:t>j</a:t>
            </a:r>
            <a:r>
              <a:rPr lang="en-US" sz="1800" dirty="0">
                <a:latin typeface="Arial" charset="0"/>
                <a:ea typeface="ＭＳ Ｐゴシック" charset="0"/>
                <a:cs typeface="ＭＳ Ｐゴシック" charset="0"/>
              </a:rPr>
              <a:t>) = </a:t>
            </a:r>
            <a:r>
              <a:rPr lang="en-US" sz="1800" i="1" dirty="0">
                <a:latin typeface="Symbol" charset="0"/>
                <a:ea typeface="ＭＳ Ｐゴシック" charset="0"/>
                <a:cs typeface="ＭＳ Ｐゴシック" charset="0"/>
              </a:rPr>
              <a:t>f</a:t>
            </a:r>
            <a:r>
              <a:rPr lang="en-US" sz="1800" dirty="0">
                <a:latin typeface="Arial" charset="0"/>
                <a:ea typeface="ＭＳ Ｐゴシック" charset="0"/>
                <a:cs typeface="ＭＳ Ｐゴシック" charset="0"/>
              </a:rPr>
              <a:t>(</a:t>
            </a:r>
            <a:r>
              <a:rPr lang="en-US" sz="1800" dirty="0" err="1">
                <a:latin typeface="Arial" charset="0"/>
                <a:ea typeface="ＭＳ Ｐゴシック" charset="0"/>
                <a:cs typeface="ＭＳ Ｐゴシック" charset="0"/>
              </a:rPr>
              <a:t>r</a:t>
            </a:r>
            <a:r>
              <a:rPr lang="en-US" sz="1800" baseline="-25000" dirty="0" err="1">
                <a:latin typeface="Arial" charset="0"/>
                <a:ea typeface="ＭＳ Ｐゴシック" charset="0"/>
                <a:cs typeface="ＭＳ Ｐゴシック" charset="0"/>
              </a:rPr>
              <a:t>ij</a:t>
            </a:r>
            <a:r>
              <a:rPr lang="en-US" sz="1800" dirty="0">
                <a:latin typeface="Arial" charset="0"/>
                <a:ea typeface="ＭＳ Ｐゴシック" charset="0"/>
                <a:cs typeface="ＭＳ Ｐゴシック" charset="0"/>
              </a:rPr>
              <a:t>=|</a:t>
            </a:r>
            <a:r>
              <a:rPr lang="en-US" sz="1800" b="1" i="1" dirty="0" err="1">
                <a:latin typeface="Arial" charset="0"/>
                <a:ea typeface="ＭＳ Ｐゴシック" charset="0"/>
                <a:cs typeface="ＭＳ Ｐゴシック" charset="0"/>
              </a:rPr>
              <a:t>r</a:t>
            </a:r>
            <a:r>
              <a:rPr lang="en-US" sz="1800" i="1" baseline="-25000" dirty="0" err="1">
                <a:latin typeface="Arial" charset="0"/>
                <a:ea typeface="ＭＳ Ｐゴシック" charset="0"/>
                <a:cs typeface="ＭＳ Ｐゴシック" charset="0"/>
              </a:rPr>
              <a:t>i</a:t>
            </a:r>
            <a:r>
              <a:rPr lang="en-US" sz="1800" i="1" baseline="-25000" dirty="0">
                <a:latin typeface="Arial" charset="0"/>
                <a:ea typeface="ＭＳ Ｐゴシック" charset="0"/>
                <a:cs typeface="ＭＳ Ｐゴシック" charset="0"/>
              </a:rPr>
              <a:t> </a:t>
            </a:r>
            <a:r>
              <a:rPr lang="en-US" sz="1800" i="1" dirty="0">
                <a:latin typeface="Arial" charset="0"/>
                <a:ea typeface="ＭＳ Ｐゴシック" charset="0"/>
                <a:cs typeface="Arial" charset="0"/>
              </a:rPr>
              <a:t>– </a:t>
            </a:r>
            <a:r>
              <a:rPr lang="en-US" sz="1800" b="1" i="1" dirty="0" err="1">
                <a:latin typeface="Arial" charset="0"/>
                <a:ea typeface="ＭＳ Ｐゴシック" charset="0"/>
                <a:cs typeface="ＭＳ Ｐゴシック" charset="0"/>
              </a:rPr>
              <a:t>r</a:t>
            </a:r>
            <a:r>
              <a:rPr lang="en-US" sz="1800" i="1" baseline="-25000" dirty="0" err="1">
                <a:latin typeface="Arial" charset="0"/>
                <a:ea typeface="ＭＳ Ｐゴシック" charset="0"/>
                <a:cs typeface="ＭＳ Ｐゴシック" charset="0"/>
              </a:rPr>
              <a:t>j</a:t>
            </a:r>
            <a:r>
              <a:rPr lang="en-US" sz="1800" i="1" dirty="0">
                <a:latin typeface="Arial" charset="0"/>
                <a:ea typeface="ＭＳ Ｐゴシック" charset="0"/>
                <a:cs typeface="ＭＳ Ｐゴシック" charset="0"/>
              </a:rPr>
              <a:t>|</a:t>
            </a:r>
            <a:r>
              <a:rPr lang="en-US" sz="1800" dirty="0">
                <a:latin typeface="Arial" charset="0"/>
                <a:ea typeface="ＭＳ Ｐゴシック" charset="0"/>
                <a:cs typeface="ＭＳ Ｐゴシック" charset="0"/>
              </a:rPr>
              <a:t>).</a:t>
            </a:r>
          </a:p>
          <a:p>
            <a:pPr eaLnBrk="1" hangingPunct="1">
              <a:lnSpc>
                <a:spcPct val="80000"/>
              </a:lnSpc>
            </a:pPr>
            <a:endParaRPr lang="en-US" sz="1800" dirty="0">
              <a:latin typeface="Arial" charset="0"/>
              <a:ea typeface="ＭＳ Ｐゴシック" charset="0"/>
              <a:cs typeface="ＭＳ Ｐゴシック" charset="0"/>
            </a:endParaRPr>
          </a:p>
          <a:p>
            <a:pPr eaLnBrk="1" hangingPunct="1">
              <a:lnSpc>
                <a:spcPct val="80000"/>
              </a:lnSpc>
            </a:pPr>
            <a:r>
              <a:rPr lang="en-US" sz="1800" b="1" dirty="0">
                <a:latin typeface="Arial" charset="0"/>
                <a:ea typeface="ＭＳ Ｐゴシック" charset="0"/>
                <a:cs typeface="ＭＳ Ｐゴシック" charset="0"/>
              </a:rPr>
              <a:t>Non-Pair Potential (or Many-Body Potential):</a:t>
            </a:r>
            <a:r>
              <a:rPr lang="en-US" sz="1800" dirty="0">
                <a:latin typeface="Arial" charset="0"/>
                <a:ea typeface="ＭＳ Ｐゴシック" charset="0"/>
                <a:cs typeface="ＭＳ Ｐゴシック" charset="0"/>
              </a:rPr>
              <a:t>  A Hamiltonian for a system of particles that includes terms which </a:t>
            </a:r>
            <a:r>
              <a:rPr lang="en-US" sz="1800" dirty="0">
                <a:solidFill>
                  <a:srgbClr val="C00000"/>
                </a:solidFill>
                <a:latin typeface="Arial" charset="0"/>
                <a:ea typeface="ＭＳ Ｐゴシック" charset="0"/>
                <a:cs typeface="ＭＳ Ｐゴシック" charset="0"/>
              </a:rPr>
              <a:t>cannot be written only as functions of two atoms at a time</a:t>
            </a:r>
            <a:r>
              <a:rPr lang="en-US" sz="1800" dirty="0">
                <a:latin typeface="Arial" charset="0"/>
                <a:ea typeface="ＭＳ Ｐゴシック" charset="0"/>
                <a:cs typeface="ＭＳ Ｐゴシック" charset="0"/>
              </a:rPr>
              <a:t>, e.g., </a:t>
            </a:r>
            <a:r>
              <a:rPr lang="en-US" sz="1800" i="1" dirty="0">
                <a:latin typeface="Symbol" charset="0"/>
                <a:ea typeface="ＭＳ Ｐゴシック" charset="0"/>
                <a:cs typeface="ＭＳ Ｐゴシック" charset="0"/>
              </a:rPr>
              <a:t>f</a:t>
            </a:r>
            <a:r>
              <a:rPr lang="en-US" sz="1800" dirty="0">
                <a:latin typeface="Arial" charset="0"/>
                <a:ea typeface="ＭＳ Ｐゴシック" charset="0"/>
                <a:cs typeface="ＭＳ Ｐゴシック" charset="0"/>
              </a:rPr>
              <a:t>(</a:t>
            </a:r>
            <a:r>
              <a:rPr lang="en-US" sz="1800" b="1" i="1" dirty="0">
                <a:latin typeface="Arial" charset="0"/>
                <a:ea typeface="ＭＳ Ｐゴシック" charset="0"/>
                <a:cs typeface="ＭＳ Ｐゴシック" charset="0"/>
              </a:rPr>
              <a:t>r</a:t>
            </a:r>
            <a:r>
              <a:rPr lang="en-US" sz="1800" i="1" baseline="-25000" dirty="0">
                <a:latin typeface="Arial" charset="0"/>
                <a:ea typeface="ＭＳ Ｐゴシック" charset="0"/>
                <a:cs typeface="ＭＳ Ｐゴシック" charset="0"/>
              </a:rPr>
              <a:t>i</a:t>
            </a:r>
            <a:r>
              <a:rPr lang="en-US" sz="1800" dirty="0">
                <a:latin typeface="Arial" charset="0"/>
                <a:ea typeface="ＭＳ Ｐゴシック" charset="0"/>
                <a:cs typeface="ＭＳ Ｐゴシック" charset="0"/>
              </a:rPr>
              <a:t>,</a:t>
            </a:r>
            <a:r>
              <a:rPr lang="en-US" sz="1800" b="1" i="1" dirty="0" err="1">
                <a:latin typeface="Arial" charset="0"/>
                <a:ea typeface="ＭＳ Ｐゴシック" charset="0"/>
                <a:cs typeface="ＭＳ Ｐゴシック" charset="0"/>
              </a:rPr>
              <a:t>r</a:t>
            </a:r>
            <a:r>
              <a:rPr lang="en-US" sz="1800" i="1" baseline="-25000" dirty="0" err="1">
                <a:latin typeface="Arial" charset="0"/>
                <a:ea typeface="ＭＳ Ｐゴシック" charset="0"/>
                <a:cs typeface="ＭＳ Ｐゴシック" charset="0"/>
              </a:rPr>
              <a:t>j</a:t>
            </a:r>
            <a:r>
              <a:rPr lang="en-US" sz="1800" i="1" baseline="-25000" dirty="0">
                <a:latin typeface="Arial" charset="0"/>
                <a:ea typeface="ＭＳ Ｐゴシック" charset="0"/>
                <a:cs typeface="ＭＳ Ｐゴシック" charset="0"/>
              </a:rPr>
              <a:t>,</a:t>
            </a:r>
            <a:r>
              <a:rPr lang="en-US" sz="1800" baseline="-25000" dirty="0">
                <a:latin typeface="Arial" charset="0"/>
                <a:ea typeface="ＭＳ Ｐゴシック" charset="0"/>
                <a:cs typeface="ＭＳ Ｐゴシック" charset="0"/>
              </a:rPr>
              <a:t>,</a:t>
            </a:r>
            <a:r>
              <a:rPr lang="en-US" sz="1800" b="1" i="1" dirty="0" err="1">
                <a:latin typeface="Arial" charset="0"/>
                <a:ea typeface="ＭＳ Ｐゴシック" charset="0"/>
                <a:cs typeface="ＭＳ Ｐゴシック" charset="0"/>
              </a:rPr>
              <a:t>r</a:t>
            </a:r>
            <a:r>
              <a:rPr lang="en-US" sz="1800" i="1" baseline="-25000" dirty="0" err="1">
                <a:latin typeface="Arial" charset="0"/>
                <a:ea typeface="ＭＳ Ｐゴシック" charset="0"/>
                <a:cs typeface="ＭＳ Ｐゴシック" charset="0"/>
              </a:rPr>
              <a:t>k</a:t>
            </a:r>
            <a:r>
              <a:rPr lang="en-US" sz="1800" i="1" dirty="0">
                <a:latin typeface="Arial" charset="0"/>
                <a:ea typeface="ＭＳ Ｐゴシック" charset="0"/>
                <a:cs typeface="ＭＳ Ｐゴシック" charset="0"/>
              </a:rPr>
              <a:t>)</a:t>
            </a:r>
            <a:r>
              <a:rPr lang="en-US" sz="1800" dirty="0">
                <a:latin typeface="Arial" charset="0"/>
                <a:ea typeface="ＭＳ Ｐゴシック" charset="0"/>
                <a:cs typeface="ＭＳ Ｐゴシック" charset="0"/>
              </a:rPr>
              <a:t>. </a:t>
            </a:r>
            <a:endParaRPr lang="en-US" altLang="ja-JP" sz="1800" dirty="0">
              <a:latin typeface="Arial" charset="0"/>
              <a:ea typeface="ＭＳ Ｐゴシック" charset="0"/>
              <a:cs typeface="ＭＳ Ｐゴシック" charset="0"/>
            </a:endParaRPr>
          </a:p>
          <a:p>
            <a:pPr eaLnBrk="1" hangingPunct="1">
              <a:lnSpc>
                <a:spcPct val="80000"/>
              </a:lnSpc>
            </a:pPr>
            <a:endParaRPr lang="en-US" altLang="ja-JP" sz="1800" dirty="0">
              <a:latin typeface="Arial" charset="0"/>
              <a:ea typeface="ＭＳ Ｐゴシック" charset="0"/>
              <a:cs typeface="ＭＳ Ｐゴシック" charset="0"/>
            </a:endParaRPr>
          </a:p>
          <a:p>
            <a:pPr eaLnBrk="1" hangingPunct="1">
              <a:lnSpc>
                <a:spcPct val="80000"/>
              </a:lnSpc>
            </a:pPr>
            <a:r>
              <a:rPr lang="en-US" sz="1800" b="1" dirty="0">
                <a:solidFill>
                  <a:schemeClr val="accent2"/>
                </a:solidFill>
                <a:latin typeface="Arial" charset="0"/>
                <a:ea typeface="ＭＳ Ｐゴシック" charset="0"/>
                <a:cs typeface="ＭＳ Ｐゴシック" charset="0"/>
              </a:rPr>
              <a:t>Classical</a:t>
            </a:r>
            <a:r>
              <a:rPr lang="en-US" sz="1800" dirty="0">
                <a:latin typeface="Arial" charset="0"/>
                <a:ea typeface="ＭＳ Ｐゴシック" charset="0"/>
                <a:cs typeface="ＭＳ Ｐゴシック" charset="0"/>
              </a:rPr>
              <a:t> interatomic interactions do not have to involve only pair interactions (even though the basic </a:t>
            </a:r>
            <a:r>
              <a:rPr lang="en-US" sz="1800" b="1" dirty="0">
                <a:solidFill>
                  <a:schemeClr val="accent2"/>
                </a:solidFill>
                <a:latin typeface="Arial" charset="0"/>
                <a:ea typeface="ＭＳ Ｐゴシック" charset="0"/>
                <a:cs typeface="ＭＳ Ｐゴシック" charset="0"/>
              </a:rPr>
              <a:t>quantum mechanical</a:t>
            </a:r>
            <a:r>
              <a:rPr lang="en-US" sz="1800" dirty="0">
                <a:latin typeface="Arial" charset="0"/>
                <a:ea typeface="ＭＳ Ｐゴシック" charset="0"/>
                <a:cs typeface="ＭＳ Ｐゴシック" charset="0"/>
              </a:rPr>
              <a:t> interactions are all pairwise!)</a:t>
            </a:r>
          </a:p>
        </p:txBody>
      </p:sp>
      <p:grpSp>
        <p:nvGrpSpPr>
          <p:cNvPr id="19460" name="Group 13"/>
          <p:cNvGrpSpPr>
            <a:grpSpLocks/>
          </p:cNvGrpSpPr>
          <p:nvPr/>
        </p:nvGrpSpPr>
        <p:grpSpPr bwMode="auto">
          <a:xfrm>
            <a:off x="2386013" y="771526"/>
            <a:ext cx="4025545" cy="2369708"/>
            <a:chOff x="0" y="807"/>
            <a:chExt cx="2758" cy="1750"/>
          </a:xfrm>
        </p:grpSpPr>
        <p:sp>
          <p:nvSpPr>
            <p:cNvPr id="19463" name="Line 4"/>
            <p:cNvSpPr>
              <a:spLocks noChangeShapeType="1"/>
            </p:cNvSpPr>
            <p:nvPr/>
          </p:nvSpPr>
          <p:spPr bwMode="auto">
            <a:xfrm>
              <a:off x="187" y="807"/>
              <a:ext cx="0" cy="175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464" name="Line 5"/>
            <p:cNvSpPr>
              <a:spLocks noChangeShapeType="1"/>
            </p:cNvSpPr>
            <p:nvPr/>
          </p:nvSpPr>
          <p:spPr bwMode="auto">
            <a:xfrm>
              <a:off x="187" y="1666"/>
              <a:ext cx="2558"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465" name="Freeform 6"/>
            <p:cNvSpPr>
              <a:spLocks/>
            </p:cNvSpPr>
            <p:nvPr/>
          </p:nvSpPr>
          <p:spPr bwMode="auto">
            <a:xfrm>
              <a:off x="560" y="941"/>
              <a:ext cx="2194" cy="1347"/>
            </a:xfrm>
            <a:custGeom>
              <a:avLst/>
              <a:gdLst>
                <a:gd name="T0" fmla="*/ 1 w 3319"/>
                <a:gd name="T1" fmla="*/ 0 h 2038"/>
                <a:gd name="T2" fmla="*/ 3 w 3319"/>
                <a:gd name="T3" fmla="*/ 46 h 2038"/>
                <a:gd name="T4" fmla="*/ 16 w 3319"/>
                <a:gd name="T5" fmla="*/ 114 h 2038"/>
                <a:gd name="T6" fmla="*/ 42 w 3319"/>
                <a:gd name="T7" fmla="*/ 158 h 2038"/>
                <a:gd name="T8" fmla="*/ 73 w 3319"/>
                <a:gd name="T9" fmla="*/ 170 h 2038"/>
                <a:gd name="T10" fmla="*/ 110 w 3319"/>
                <a:gd name="T11" fmla="*/ 158 h 2038"/>
                <a:gd name="T12" fmla="*/ 151 w 3319"/>
                <a:gd name="T13" fmla="*/ 119 h 2038"/>
                <a:gd name="T14" fmla="*/ 195 w 3319"/>
                <a:gd name="T15" fmla="*/ 96 h 2038"/>
                <a:gd name="T16" fmla="*/ 277 w 3319"/>
                <a:gd name="T17" fmla="*/ 92 h 20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19"/>
                <a:gd name="T28" fmla="*/ 0 h 2038"/>
                <a:gd name="T29" fmla="*/ 3319 w 3319"/>
                <a:gd name="T30" fmla="*/ 2038 h 20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19" h="2038">
                  <a:moveTo>
                    <a:pt x="4" y="0"/>
                  </a:moveTo>
                  <a:cubicBezTo>
                    <a:pt x="2" y="157"/>
                    <a:pt x="0" y="314"/>
                    <a:pt x="32" y="541"/>
                  </a:cubicBezTo>
                  <a:cubicBezTo>
                    <a:pt x="64" y="768"/>
                    <a:pt x="116" y="1138"/>
                    <a:pt x="194" y="1363"/>
                  </a:cubicBezTo>
                  <a:cubicBezTo>
                    <a:pt x="272" y="1588"/>
                    <a:pt x="390" y="1778"/>
                    <a:pt x="503" y="1890"/>
                  </a:cubicBezTo>
                  <a:cubicBezTo>
                    <a:pt x="616" y="2002"/>
                    <a:pt x="739" y="2036"/>
                    <a:pt x="875" y="2037"/>
                  </a:cubicBezTo>
                  <a:cubicBezTo>
                    <a:pt x="1011" y="2038"/>
                    <a:pt x="1162" y="1999"/>
                    <a:pt x="1318" y="1897"/>
                  </a:cubicBezTo>
                  <a:cubicBezTo>
                    <a:pt x="1474" y="1795"/>
                    <a:pt x="1639" y="1550"/>
                    <a:pt x="1809" y="1426"/>
                  </a:cubicBezTo>
                  <a:cubicBezTo>
                    <a:pt x="1979" y="1302"/>
                    <a:pt x="2084" y="1207"/>
                    <a:pt x="2336" y="1152"/>
                  </a:cubicBezTo>
                  <a:cubicBezTo>
                    <a:pt x="2588" y="1097"/>
                    <a:pt x="3114" y="1108"/>
                    <a:pt x="3319" y="1096"/>
                  </a:cubicBezTo>
                </a:path>
              </a:pathLst>
            </a:custGeom>
            <a:noFill/>
            <a:ln w="28575">
              <a:solidFill>
                <a:srgbClr val="CC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466" name="Text Box 7"/>
            <p:cNvSpPr txBox="1">
              <a:spLocks noChangeArrowheads="1"/>
            </p:cNvSpPr>
            <p:nvPr/>
          </p:nvSpPr>
          <p:spPr bwMode="auto">
            <a:xfrm rot="-5400000">
              <a:off x="-139" y="1476"/>
              <a:ext cx="469"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400"/>
                <a:t>Energy</a:t>
              </a:r>
            </a:p>
          </p:txBody>
        </p:sp>
        <p:sp>
          <p:nvSpPr>
            <p:cNvPr id="19467" name="Text Box 8"/>
            <p:cNvSpPr txBox="1">
              <a:spLocks noChangeArrowheads="1"/>
            </p:cNvSpPr>
            <p:nvPr/>
          </p:nvSpPr>
          <p:spPr bwMode="auto">
            <a:xfrm>
              <a:off x="2605" y="1662"/>
              <a:ext cx="153"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400"/>
                <a:t>r</a:t>
              </a:r>
            </a:p>
          </p:txBody>
        </p:sp>
      </p:grpSp>
      <p:sp>
        <p:nvSpPr>
          <p:cNvPr id="19461" name="Text Box 14"/>
          <p:cNvSpPr txBox="1">
            <a:spLocks noChangeArrowheads="1"/>
          </p:cNvSpPr>
          <p:nvPr/>
        </p:nvSpPr>
        <p:spPr bwMode="auto">
          <a:xfrm>
            <a:off x="5473700" y="1522413"/>
            <a:ext cx="5969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spcBef>
                <a:spcPct val="50000"/>
              </a:spcBef>
            </a:pPr>
            <a:endParaRPr lang="en-US" sz="1800"/>
          </a:p>
        </p:txBody>
      </p:sp>
      <p:sp>
        <p:nvSpPr>
          <p:cNvPr id="19462" name="Text Box 15"/>
          <p:cNvSpPr txBox="1">
            <a:spLocks noChangeArrowheads="1"/>
          </p:cNvSpPr>
          <p:nvPr/>
        </p:nvSpPr>
        <p:spPr bwMode="auto">
          <a:xfrm>
            <a:off x="4184650" y="1430338"/>
            <a:ext cx="2452688"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Pair interaction </a:t>
            </a:r>
            <a:r>
              <a:rPr lang="en-US" sz="1800" i="1">
                <a:latin typeface="Symbol" charset="0"/>
              </a:rPr>
              <a:t>f</a:t>
            </a:r>
            <a:r>
              <a:rPr lang="en-US" sz="1800"/>
              <a:t>(</a:t>
            </a:r>
            <a:r>
              <a:rPr lang="en-US" sz="1800" i="1"/>
              <a:t>r</a:t>
            </a:r>
            <a:r>
              <a:rPr lang="en-US" sz="1800" i="1" baseline="-25000"/>
              <a:t>i</a:t>
            </a:r>
            <a:r>
              <a:rPr lang="en-US" sz="1800" i="1"/>
              <a:t>,r</a:t>
            </a:r>
            <a:r>
              <a:rPr lang="en-US" sz="1800" i="1" baseline="-25000"/>
              <a:t>j</a:t>
            </a:r>
            <a:r>
              <a:rPr lang="en-US" sz="1800"/>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000"/>
          </a:p>
          <a:p>
            <a:pPr eaLnBrk="1" hangingPunct="1"/>
            <a:fld id="{CD88E321-C6FC-474E-BE56-6830CCE549D1}" type="slidenum">
              <a:rPr lang="en-US" sz="1000"/>
              <a:pPr eaLnBrk="1" hangingPunct="1"/>
              <a:t>4</a:t>
            </a:fld>
            <a:endParaRPr lang="en-US" sz="1000"/>
          </a:p>
        </p:txBody>
      </p:sp>
      <p:sp>
        <p:nvSpPr>
          <p:cNvPr id="23554" name="Rectangle 2"/>
          <p:cNvSpPr>
            <a:spLocks noGrp="1" noChangeArrowheads="1"/>
          </p:cNvSpPr>
          <p:nvPr>
            <p:ph type="title"/>
          </p:nvPr>
        </p:nvSpPr>
        <p:spPr/>
        <p:txBody>
          <a:bodyPr/>
          <a:lstStyle/>
          <a:p>
            <a:pPr eaLnBrk="1" hangingPunct="1"/>
            <a:r>
              <a:rPr lang="en-US" sz="2800">
                <a:latin typeface="Arial" charset="0"/>
                <a:ea typeface="ＭＳ Ｐゴシック" charset="0"/>
                <a:cs typeface="ＭＳ Ｐゴシック" charset="0"/>
              </a:rPr>
              <a:t>Some Limitations of Pair Potentials</a:t>
            </a:r>
            <a:br>
              <a:rPr lang="en-US" sz="2800">
                <a:latin typeface="Arial" charset="0"/>
                <a:ea typeface="ＭＳ Ｐゴシック" charset="0"/>
                <a:cs typeface="ＭＳ Ｐゴシック" charset="0"/>
              </a:rPr>
            </a:br>
            <a:r>
              <a:rPr lang="en-US" sz="2800">
                <a:latin typeface="Arial" charset="0"/>
                <a:ea typeface="ＭＳ Ｐゴシック" charset="0"/>
                <a:cs typeface="ＭＳ Ｐゴシック" charset="0"/>
              </a:rPr>
              <a:t>Vacancy and Cohesive Energy</a:t>
            </a:r>
          </a:p>
        </p:txBody>
      </p:sp>
      <p:sp>
        <p:nvSpPr>
          <p:cNvPr id="23555" name="Text Box 4"/>
          <p:cNvSpPr txBox="1">
            <a:spLocks noChangeArrowheads="1"/>
          </p:cNvSpPr>
          <p:nvPr/>
        </p:nvSpPr>
        <p:spPr bwMode="auto">
          <a:xfrm>
            <a:off x="6880225" y="884238"/>
            <a:ext cx="2039938"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000"/>
              <a:t>(Daw, </a:t>
            </a:r>
            <a:r>
              <a:rPr lang="en-US" sz="1000" i="1"/>
              <a:t>et al</a:t>
            </a:r>
            <a:r>
              <a:rPr lang="en-US" sz="1000"/>
              <a:t>., Mat Sci Reports </a:t>
            </a:r>
            <a:r>
              <a:rPr lang="ja-JP" altLang="en-US" sz="1000"/>
              <a:t>’</a:t>
            </a:r>
            <a:r>
              <a:rPr lang="en-US" altLang="ja-JP" sz="1000"/>
              <a:t>93)</a:t>
            </a:r>
            <a:endParaRPr lang="en-US" sz="1000"/>
          </a:p>
        </p:txBody>
      </p:sp>
      <p:sp>
        <p:nvSpPr>
          <p:cNvPr id="23556" name="Rectangle 5"/>
          <p:cNvSpPr>
            <a:spLocks noChangeArrowheads="1"/>
          </p:cNvSpPr>
          <p:nvPr/>
        </p:nvSpPr>
        <p:spPr bwMode="auto">
          <a:xfrm>
            <a:off x="0" y="1155700"/>
            <a:ext cx="6753225" cy="1236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90000"/>
              </a:lnSpc>
              <a:spcBef>
                <a:spcPct val="20000"/>
              </a:spcBef>
              <a:buFontTx/>
              <a:buChar char="•"/>
            </a:pPr>
            <a:r>
              <a:rPr lang="en-US" sz="1800" dirty="0"/>
              <a:t>Vacancy-cohesive E relation: E</a:t>
            </a:r>
            <a:r>
              <a:rPr lang="en-US" sz="1800" baseline="-25000" dirty="0"/>
              <a:t>v</a:t>
            </a:r>
            <a:r>
              <a:rPr lang="en-US" sz="1800" dirty="0"/>
              <a:t> (no relaxation)=</a:t>
            </a:r>
            <a:r>
              <a:rPr lang="en-US" sz="1800" dirty="0" err="1"/>
              <a:t>E</a:t>
            </a:r>
            <a:r>
              <a:rPr lang="en-US" sz="1800" baseline="-25000" dirty="0" err="1"/>
              <a:t>coh</a:t>
            </a:r>
            <a:endParaRPr lang="en-US" sz="1800" baseline="-25000" dirty="0"/>
          </a:p>
          <a:p>
            <a:pPr marL="342900" indent="-342900">
              <a:lnSpc>
                <a:spcPct val="90000"/>
              </a:lnSpc>
              <a:spcBef>
                <a:spcPct val="20000"/>
              </a:spcBef>
              <a:buFontTx/>
              <a:buChar char="•"/>
            </a:pPr>
            <a:r>
              <a:rPr lang="en-US" sz="1800" b="1" dirty="0">
                <a:solidFill>
                  <a:schemeClr val="accent2"/>
                </a:solidFill>
              </a:rPr>
              <a:t>Any solid (single constituent, 1 atom/unit cell) described with a central pair potential satisfies vacancy-cohesive E relation – but real materials don</a:t>
            </a:r>
            <a:r>
              <a:rPr lang="ja-JP" altLang="en-US" sz="1800" b="1">
                <a:solidFill>
                  <a:schemeClr val="accent2"/>
                </a:solidFill>
              </a:rPr>
              <a:t>’</a:t>
            </a:r>
            <a:r>
              <a:rPr lang="en-US" altLang="ja-JP" sz="1800" b="1" dirty="0">
                <a:solidFill>
                  <a:schemeClr val="accent2"/>
                </a:solidFill>
              </a:rPr>
              <a:t>t!</a:t>
            </a:r>
            <a:endParaRPr lang="en-US" altLang="ja-JP" sz="1800" b="1" dirty="0">
              <a:solidFill>
                <a:schemeClr val="accent2"/>
              </a:solidFill>
              <a:sym typeface="Symbol" charset="0"/>
            </a:endParaRPr>
          </a:p>
          <a:p>
            <a:pPr marL="342900" indent="-342900">
              <a:lnSpc>
                <a:spcPct val="90000"/>
              </a:lnSpc>
              <a:spcBef>
                <a:spcPct val="20000"/>
              </a:spcBef>
              <a:buFontTx/>
              <a:buChar char="•"/>
            </a:pPr>
            <a:endParaRPr lang="en-US" sz="1800" b="1" dirty="0">
              <a:solidFill>
                <a:schemeClr val="accent2"/>
              </a:solidFill>
            </a:endParaRPr>
          </a:p>
        </p:txBody>
      </p:sp>
      <p:grpSp>
        <p:nvGrpSpPr>
          <p:cNvPr id="23557" name="Group 183"/>
          <p:cNvGrpSpPr>
            <a:grpSpLocks/>
          </p:cNvGrpSpPr>
          <p:nvPr/>
        </p:nvGrpSpPr>
        <p:grpSpPr bwMode="auto">
          <a:xfrm>
            <a:off x="6048375" y="4539209"/>
            <a:ext cx="1868488" cy="990600"/>
            <a:chOff x="3618" y="3128"/>
            <a:chExt cx="1177" cy="624"/>
          </a:xfrm>
        </p:grpSpPr>
        <p:grpSp>
          <p:nvGrpSpPr>
            <p:cNvPr id="23628" name="Group 42"/>
            <p:cNvGrpSpPr>
              <a:grpSpLocks/>
            </p:cNvGrpSpPr>
            <p:nvPr/>
          </p:nvGrpSpPr>
          <p:grpSpPr bwMode="auto">
            <a:xfrm>
              <a:off x="4173" y="3128"/>
              <a:ext cx="622" cy="624"/>
              <a:chOff x="4376" y="802"/>
              <a:chExt cx="916" cy="920"/>
            </a:xfrm>
          </p:grpSpPr>
          <p:grpSp>
            <p:nvGrpSpPr>
              <p:cNvPr id="23634" name="Group 43"/>
              <p:cNvGrpSpPr>
                <a:grpSpLocks/>
              </p:cNvGrpSpPr>
              <p:nvPr/>
            </p:nvGrpSpPr>
            <p:grpSpPr bwMode="auto">
              <a:xfrm>
                <a:off x="4436" y="872"/>
                <a:ext cx="796" cy="797"/>
                <a:chOff x="4436" y="872"/>
                <a:chExt cx="796" cy="797"/>
              </a:xfrm>
            </p:grpSpPr>
            <p:sp>
              <p:nvSpPr>
                <p:cNvPr id="23656" name="Rectangle 44"/>
                <p:cNvSpPr>
                  <a:spLocks noChangeArrowheads="1"/>
                </p:cNvSpPr>
                <p:nvPr/>
              </p:nvSpPr>
              <p:spPr bwMode="auto">
                <a:xfrm>
                  <a:off x="4436" y="872"/>
                  <a:ext cx="792" cy="7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3657" name="Line 45"/>
                <p:cNvSpPr>
                  <a:spLocks noChangeShapeType="1"/>
                </p:cNvSpPr>
                <p:nvPr/>
              </p:nvSpPr>
              <p:spPr bwMode="auto">
                <a:xfrm>
                  <a:off x="4700" y="872"/>
                  <a:ext cx="0" cy="7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658" name="Line 46"/>
                <p:cNvSpPr>
                  <a:spLocks noChangeShapeType="1"/>
                </p:cNvSpPr>
                <p:nvPr/>
              </p:nvSpPr>
              <p:spPr bwMode="auto">
                <a:xfrm>
                  <a:off x="4964" y="877"/>
                  <a:ext cx="0" cy="7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659" name="Line 47"/>
                <p:cNvSpPr>
                  <a:spLocks noChangeShapeType="1"/>
                </p:cNvSpPr>
                <p:nvPr/>
              </p:nvSpPr>
              <p:spPr bwMode="auto">
                <a:xfrm rot="5400000">
                  <a:off x="4832" y="737"/>
                  <a:ext cx="0" cy="7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660" name="Line 48"/>
                <p:cNvSpPr>
                  <a:spLocks noChangeShapeType="1"/>
                </p:cNvSpPr>
                <p:nvPr/>
              </p:nvSpPr>
              <p:spPr bwMode="auto">
                <a:xfrm rot="5400000">
                  <a:off x="4836" y="997"/>
                  <a:ext cx="0" cy="7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23635" name="Group 49"/>
              <p:cNvGrpSpPr>
                <a:grpSpLocks/>
              </p:cNvGrpSpPr>
              <p:nvPr/>
            </p:nvGrpSpPr>
            <p:grpSpPr bwMode="auto">
              <a:xfrm>
                <a:off x="4376" y="802"/>
                <a:ext cx="916" cy="920"/>
                <a:chOff x="4376" y="802"/>
                <a:chExt cx="916" cy="920"/>
              </a:xfrm>
            </p:grpSpPr>
            <p:grpSp>
              <p:nvGrpSpPr>
                <p:cNvPr id="23636" name="Group 50"/>
                <p:cNvGrpSpPr>
                  <a:grpSpLocks/>
                </p:cNvGrpSpPr>
                <p:nvPr/>
              </p:nvGrpSpPr>
              <p:grpSpPr bwMode="auto">
                <a:xfrm>
                  <a:off x="4376" y="802"/>
                  <a:ext cx="912" cy="128"/>
                  <a:chOff x="4376" y="802"/>
                  <a:chExt cx="912" cy="128"/>
                </a:xfrm>
              </p:grpSpPr>
              <p:sp>
                <p:nvSpPr>
                  <p:cNvPr id="23652" name="Oval 51"/>
                  <p:cNvSpPr>
                    <a:spLocks noChangeArrowheads="1"/>
                  </p:cNvSpPr>
                  <p:nvPr/>
                </p:nvSpPr>
                <p:spPr bwMode="auto">
                  <a:xfrm>
                    <a:off x="4376" y="802"/>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53" name="Oval 52"/>
                  <p:cNvSpPr>
                    <a:spLocks noChangeArrowheads="1"/>
                  </p:cNvSpPr>
                  <p:nvPr/>
                </p:nvSpPr>
                <p:spPr bwMode="auto">
                  <a:xfrm>
                    <a:off x="4638" y="806"/>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54" name="Oval 53"/>
                  <p:cNvSpPr>
                    <a:spLocks noChangeArrowheads="1"/>
                  </p:cNvSpPr>
                  <p:nvPr/>
                </p:nvSpPr>
                <p:spPr bwMode="auto">
                  <a:xfrm>
                    <a:off x="4901" y="806"/>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55" name="Oval 54"/>
                  <p:cNvSpPr>
                    <a:spLocks noChangeArrowheads="1"/>
                  </p:cNvSpPr>
                  <p:nvPr/>
                </p:nvSpPr>
                <p:spPr bwMode="auto">
                  <a:xfrm>
                    <a:off x="5164" y="802"/>
                    <a:ext cx="124" cy="124"/>
                  </a:xfrm>
                  <a:prstGeom prst="ellipse">
                    <a:avLst/>
                  </a:prstGeom>
                  <a:solidFill>
                    <a:schemeClr val="accent1"/>
                  </a:solidFill>
                  <a:ln w="9525">
                    <a:solidFill>
                      <a:schemeClr val="tx1"/>
                    </a:solidFill>
                    <a:round/>
                    <a:headEnd/>
                    <a:tailEnd/>
                  </a:ln>
                </p:spPr>
                <p:txBody>
                  <a:bodyPr wrap="none" anchor="ctr"/>
                  <a:lstStyle/>
                  <a:p>
                    <a:endParaRPr lang="en-US"/>
                  </a:p>
                </p:txBody>
              </p:sp>
            </p:grpSp>
            <p:grpSp>
              <p:nvGrpSpPr>
                <p:cNvPr id="23637" name="Group 55"/>
                <p:cNvGrpSpPr>
                  <a:grpSpLocks/>
                </p:cNvGrpSpPr>
                <p:nvPr/>
              </p:nvGrpSpPr>
              <p:grpSpPr bwMode="auto">
                <a:xfrm>
                  <a:off x="4376" y="1066"/>
                  <a:ext cx="912" cy="128"/>
                  <a:chOff x="4376" y="1066"/>
                  <a:chExt cx="912" cy="128"/>
                </a:xfrm>
              </p:grpSpPr>
              <p:sp>
                <p:nvSpPr>
                  <p:cNvPr id="23648" name="Oval 56"/>
                  <p:cNvSpPr>
                    <a:spLocks noChangeArrowheads="1"/>
                  </p:cNvSpPr>
                  <p:nvPr/>
                </p:nvSpPr>
                <p:spPr bwMode="auto">
                  <a:xfrm>
                    <a:off x="4376" y="1066"/>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49" name="Oval 57"/>
                  <p:cNvSpPr>
                    <a:spLocks noChangeArrowheads="1"/>
                  </p:cNvSpPr>
                  <p:nvPr/>
                </p:nvSpPr>
                <p:spPr bwMode="auto">
                  <a:xfrm>
                    <a:off x="4638" y="1070"/>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50" name="Oval 58"/>
                  <p:cNvSpPr>
                    <a:spLocks noChangeArrowheads="1"/>
                  </p:cNvSpPr>
                  <p:nvPr/>
                </p:nvSpPr>
                <p:spPr bwMode="auto">
                  <a:xfrm>
                    <a:off x="4901" y="1070"/>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51" name="Oval 59"/>
                  <p:cNvSpPr>
                    <a:spLocks noChangeArrowheads="1"/>
                  </p:cNvSpPr>
                  <p:nvPr/>
                </p:nvSpPr>
                <p:spPr bwMode="auto">
                  <a:xfrm>
                    <a:off x="5164" y="1066"/>
                    <a:ext cx="124" cy="124"/>
                  </a:xfrm>
                  <a:prstGeom prst="ellipse">
                    <a:avLst/>
                  </a:prstGeom>
                  <a:solidFill>
                    <a:schemeClr val="accent1"/>
                  </a:solidFill>
                  <a:ln w="9525">
                    <a:solidFill>
                      <a:schemeClr val="tx1"/>
                    </a:solidFill>
                    <a:round/>
                    <a:headEnd/>
                    <a:tailEnd/>
                  </a:ln>
                </p:spPr>
                <p:txBody>
                  <a:bodyPr wrap="none" anchor="ctr"/>
                  <a:lstStyle/>
                  <a:p>
                    <a:endParaRPr lang="en-US"/>
                  </a:p>
                </p:txBody>
              </p:sp>
            </p:grpSp>
            <p:grpSp>
              <p:nvGrpSpPr>
                <p:cNvPr id="23638" name="Group 60"/>
                <p:cNvGrpSpPr>
                  <a:grpSpLocks/>
                </p:cNvGrpSpPr>
                <p:nvPr/>
              </p:nvGrpSpPr>
              <p:grpSpPr bwMode="auto">
                <a:xfrm>
                  <a:off x="4376" y="1330"/>
                  <a:ext cx="912" cy="128"/>
                  <a:chOff x="4376" y="1330"/>
                  <a:chExt cx="912" cy="128"/>
                </a:xfrm>
              </p:grpSpPr>
              <p:sp>
                <p:nvSpPr>
                  <p:cNvPr id="23644" name="Oval 61"/>
                  <p:cNvSpPr>
                    <a:spLocks noChangeArrowheads="1"/>
                  </p:cNvSpPr>
                  <p:nvPr/>
                </p:nvSpPr>
                <p:spPr bwMode="auto">
                  <a:xfrm>
                    <a:off x="4376" y="1330"/>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45" name="Oval 62"/>
                  <p:cNvSpPr>
                    <a:spLocks noChangeArrowheads="1"/>
                  </p:cNvSpPr>
                  <p:nvPr/>
                </p:nvSpPr>
                <p:spPr bwMode="auto">
                  <a:xfrm>
                    <a:off x="4638" y="1334"/>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46" name="Oval 63"/>
                  <p:cNvSpPr>
                    <a:spLocks noChangeArrowheads="1"/>
                  </p:cNvSpPr>
                  <p:nvPr/>
                </p:nvSpPr>
                <p:spPr bwMode="auto">
                  <a:xfrm>
                    <a:off x="4901" y="1334"/>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47" name="Oval 64"/>
                  <p:cNvSpPr>
                    <a:spLocks noChangeArrowheads="1"/>
                  </p:cNvSpPr>
                  <p:nvPr/>
                </p:nvSpPr>
                <p:spPr bwMode="auto">
                  <a:xfrm>
                    <a:off x="5164" y="1330"/>
                    <a:ext cx="124" cy="124"/>
                  </a:xfrm>
                  <a:prstGeom prst="ellipse">
                    <a:avLst/>
                  </a:prstGeom>
                  <a:solidFill>
                    <a:schemeClr val="accent1"/>
                  </a:solidFill>
                  <a:ln w="9525">
                    <a:solidFill>
                      <a:schemeClr val="tx1"/>
                    </a:solidFill>
                    <a:round/>
                    <a:headEnd/>
                    <a:tailEnd/>
                  </a:ln>
                </p:spPr>
                <p:txBody>
                  <a:bodyPr wrap="none" anchor="ctr"/>
                  <a:lstStyle/>
                  <a:p>
                    <a:endParaRPr lang="en-US"/>
                  </a:p>
                </p:txBody>
              </p:sp>
            </p:grpSp>
            <p:grpSp>
              <p:nvGrpSpPr>
                <p:cNvPr id="23639" name="Group 65"/>
                <p:cNvGrpSpPr>
                  <a:grpSpLocks/>
                </p:cNvGrpSpPr>
                <p:nvPr/>
              </p:nvGrpSpPr>
              <p:grpSpPr bwMode="auto">
                <a:xfrm>
                  <a:off x="4380" y="1594"/>
                  <a:ext cx="912" cy="128"/>
                  <a:chOff x="4364" y="1594"/>
                  <a:chExt cx="912" cy="128"/>
                </a:xfrm>
              </p:grpSpPr>
              <p:sp>
                <p:nvSpPr>
                  <p:cNvPr id="23640" name="Oval 66"/>
                  <p:cNvSpPr>
                    <a:spLocks noChangeArrowheads="1"/>
                  </p:cNvSpPr>
                  <p:nvPr/>
                </p:nvSpPr>
                <p:spPr bwMode="auto">
                  <a:xfrm>
                    <a:off x="4364" y="1594"/>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41" name="Oval 67"/>
                  <p:cNvSpPr>
                    <a:spLocks noChangeArrowheads="1"/>
                  </p:cNvSpPr>
                  <p:nvPr/>
                </p:nvSpPr>
                <p:spPr bwMode="auto">
                  <a:xfrm>
                    <a:off x="4626" y="1598"/>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42" name="Oval 68"/>
                  <p:cNvSpPr>
                    <a:spLocks noChangeArrowheads="1"/>
                  </p:cNvSpPr>
                  <p:nvPr/>
                </p:nvSpPr>
                <p:spPr bwMode="auto">
                  <a:xfrm>
                    <a:off x="4889" y="1598"/>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43" name="Oval 69"/>
                  <p:cNvSpPr>
                    <a:spLocks noChangeArrowheads="1"/>
                  </p:cNvSpPr>
                  <p:nvPr/>
                </p:nvSpPr>
                <p:spPr bwMode="auto">
                  <a:xfrm>
                    <a:off x="5152" y="1594"/>
                    <a:ext cx="124" cy="124"/>
                  </a:xfrm>
                  <a:prstGeom prst="ellipse">
                    <a:avLst/>
                  </a:prstGeom>
                  <a:solidFill>
                    <a:schemeClr val="accent1"/>
                  </a:solidFill>
                  <a:ln w="9525">
                    <a:solidFill>
                      <a:schemeClr val="tx1"/>
                    </a:solidFill>
                    <a:round/>
                    <a:headEnd/>
                    <a:tailEnd/>
                  </a:ln>
                </p:spPr>
                <p:txBody>
                  <a:bodyPr wrap="none" anchor="ctr"/>
                  <a:lstStyle/>
                  <a:p>
                    <a:endParaRPr lang="en-US"/>
                  </a:p>
                </p:txBody>
              </p:sp>
            </p:grpSp>
          </p:grpSp>
        </p:grpSp>
        <p:grpSp>
          <p:nvGrpSpPr>
            <p:cNvPr id="23629" name="Group 182"/>
            <p:cNvGrpSpPr>
              <a:grpSpLocks/>
            </p:cNvGrpSpPr>
            <p:nvPr/>
          </p:nvGrpSpPr>
          <p:grpSpPr bwMode="auto">
            <a:xfrm rot="-4926254">
              <a:off x="3498" y="3303"/>
              <a:ext cx="516" cy="276"/>
              <a:chOff x="3398" y="3248"/>
              <a:chExt cx="516" cy="276"/>
            </a:xfrm>
          </p:grpSpPr>
          <p:sp>
            <p:nvSpPr>
              <p:cNvPr id="23631" name="Oval 70"/>
              <p:cNvSpPr>
                <a:spLocks noChangeArrowheads="1"/>
              </p:cNvSpPr>
              <p:nvPr/>
            </p:nvSpPr>
            <p:spPr bwMode="auto">
              <a:xfrm>
                <a:off x="3830" y="3360"/>
                <a:ext cx="84" cy="8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32" name="Oval 71"/>
              <p:cNvSpPr>
                <a:spLocks noChangeArrowheads="1"/>
              </p:cNvSpPr>
              <p:nvPr/>
            </p:nvSpPr>
            <p:spPr bwMode="auto">
              <a:xfrm>
                <a:off x="3398" y="3440"/>
                <a:ext cx="84" cy="8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33" name="Oval 72"/>
              <p:cNvSpPr>
                <a:spLocks noChangeArrowheads="1"/>
              </p:cNvSpPr>
              <p:nvPr/>
            </p:nvSpPr>
            <p:spPr bwMode="auto">
              <a:xfrm>
                <a:off x="3614" y="3248"/>
                <a:ext cx="84" cy="84"/>
              </a:xfrm>
              <a:prstGeom prst="ellipse">
                <a:avLst/>
              </a:prstGeom>
              <a:solidFill>
                <a:schemeClr val="accent1"/>
              </a:solidFill>
              <a:ln w="9525">
                <a:solidFill>
                  <a:schemeClr val="tx1"/>
                </a:solidFill>
                <a:round/>
                <a:headEnd/>
                <a:tailEnd/>
              </a:ln>
            </p:spPr>
            <p:txBody>
              <a:bodyPr wrap="none" anchor="ctr"/>
              <a:lstStyle/>
              <a:p>
                <a:endParaRPr lang="en-US"/>
              </a:p>
            </p:txBody>
          </p:sp>
        </p:grpSp>
        <p:sp>
          <p:nvSpPr>
            <p:cNvPr id="23630" name="AutoShape 73"/>
            <p:cNvSpPr>
              <a:spLocks noChangeArrowheads="1"/>
            </p:cNvSpPr>
            <p:nvPr/>
          </p:nvSpPr>
          <p:spPr bwMode="auto">
            <a:xfrm rot="16200000" flipV="1">
              <a:off x="3891" y="3322"/>
              <a:ext cx="144" cy="264"/>
            </a:xfrm>
            <a:prstGeom prst="upArrow">
              <a:avLst>
                <a:gd name="adj1" fmla="val 50000"/>
                <a:gd name="adj2" fmla="val 45833"/>
              </a:avLst>
            </a:prstGeom>
            <a:solidFill>
              <a:srgbClr val="996600"/>
            </a:solidFill>
            <a:ln w="9525">
              <a:solidFill>
                <a:schemeClr val="tx1"/>
              </a:solidFill>
              <a:miter lim="800000"/>
              <a:headEnd/>
              <a:tailEnd/>
            </a:ln>
          </p:spPr>
          <p:txBody>
            <a:bodyPr vert="eaVert" wrap="none" anchor="ctr"/>
            <a:lstStyle/>
            <a:p>
              <a:endParaRPr lang="en-US"/>
            </a:p>
          </p:txBody>
        </p:sp>
      </p:grpSp>
      <p:sp>
        <p:nvSpPr>
          <p:cNvPr id="23558" name="Rectangle 75"/>
          <p:cNvSpPr>
            <a:spLocks noChangeArrowheads="1"/>
          </p:cNvSpPr>
          <p:nvPr/>
        </p:nvSpPr>
        <p:spPr bwMode="auto">
          <a:xfrm>
            <a:off x="5719763" y="4085184"/>
            <a:ext cx="26574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1" dirty="0" err="1"/>
              <a:t>E</a:t>
            </a:r>
            <a:r>
              <a:rPr lang="en-US" b="1" baseline="-25000" dirty="0" err="1"/>
              <a:t>coh</a:t>
            </a:r>
            <a:r>
              <a:rPr lang="en-US" b="1" dirty="0"/>
              <a:t>= E(solid)-E(gas)</a:t>
            </a:r>
          </a:p>
        </p:txBody>
      </p:sp>
      <p:grpSp>
        <p:nvGrpSpPr>
          <p:cNvPr id="23559" name="Group 107"/>
          <p:cNvGrpSpPr>
            <a:grpSpLocks/>
          </p:cNvGrpSpPr>
          <p:nvPr/>
        </p:nvGrpSpPr>
        <p:grpSpPr bwMode="auto">
          <a:xfrm>
            <a:off x="6594475" y="2925533"/>
            <a:ext cx="1492250" cy="990600"/>
            <a:chOff x="4032" y="1458"/>
            <a:chExt cx="940" cy="624"/>
          </a:xfrm>
        </p:grpSpPr>
        <p:grpSp>
          <p:nvGrpSpPr>
            <p:cNvPr id="23598" name="Group 76"/>
            <p:cNvGrpSpPr>
              <a:grpSpLocks/>
            </p:cNvGrpSpPr>
            <p:nvPr/>
          </p:nvGrpSpPr>
          <p:grpSpPr bwMode="auto">
            <a:xfrm>
              <a:off x="4032" y="1458"/>
              <a:ext cx="622" cy="624"/>
              <a:chOff x="4376" y="802"/>
              <a:chExt cx="916" cy="920"/>
            </a:xfrm>
          </p:grpSpPr>
          <p:grpSp>
            <p:nvGrpSpPr>
              <p:cNvPr id="23601" name="Group 77"/>
              <p:cNvGrpSpPr>
                <a:grpSpLocks/>
              </p:cNvGrpSpPr>
              <p:nvPr/>
            </p:nvGrpSpPr>
            <p:grpSpPr bwMode="auto">
              <a:xfrm>
                <a:off x="4436" y="872"/>
                <a:ext cx="796" cy="797"/>
                <a:chOff x="4436" y="872"/>
                <a:chExt cx="796" cy="797"/>
              </a:xfrm>
            </p:grpSpPr>
            <p:sp>
              <p:nvSpPr>
                <p:cNvPr id="23623" name="Rectangle 78"/>
                <p:cNvSpPr>
                  <a:spLocks noChangeArrowheads="1"/>
                </p:cNvSpPr>
                <p:nvPr/>
              </p:nvSpPr>
              <p:spPr bwMode="auto">
                <a:xfrm>
                  <a:off x="4436" y="872"/>
                  <a:ext cx="792" cy="79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3624" name="Line 79"/>
                <p:cNvSpPr>
                  <a:spLocks noChangeShapeType="1"/>
                </p:cNvSpPr>
                <p:nvPr/>
              </p:nvSpPr>
              <p:spPr bwMode="auto">
                <a:xfrm>
                  <a:off x="4700" y="872"/>
                  <a:ext cx="0" cy="7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625" name="Line 80"/>
                <p:cNvSpPr>
                  <a:spLocks noChangeShapeType="1"/>
                </p:cNvSpPr>
                <p:nvPr/>
              </p:nvSpPr>
              <p:spPr bwMode="auto">
                <a:xfrm>
                  <a:off x="4964" y="877"/>
                  <a:ext cx="0" cy="7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626" name="Line 81"/>
                <p:cNvSpPr>
                  <a:spLocks noChangeShapeType="1"/>
                </p:cNvSpPr>
                <p:nvPr/>
              </p:nvSpPr>
              <p:spPr bwMode="auto">
                <a:xfrm rot="5400000">
                  <a:off x="4832" y="737"/>
                  <a:ext cx="0" cy="7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627" name="Line 82"/>
                <p:cNvSpPr>
                  <a:spLocks noChangeShapeType="1"/>
                </p:cNvSpPr>
                <p:nvPr/>
              </p:nvSpPr>
              <p:spPr bwMode="auto">
                <a:xfrm rot="5400000">
                  <a:off x="4836" y="997"/>
                  <a:ext cx="0" cy="7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23602" name="Group 83"/>
              <p:cNvGrpSpPr>
                <a:grpSpLocks/>
              </p:cNvGrpSpPr>
              <p:nvPr/>
            </p:nvGrpSpPr>
            <p:grpSpPr bwMode="auto">
              <a:xfrm>
                <a:off x="4376" y="802"/>
                <a:ext cx="916" cy="920"/>
                <a:chOff x="4376" y="802"/>
                <a:chExt cx="916" cy="920"/>
              </a:xfrm>
            </p:grpSpPr>
            <p:grpSp>
              <p:nvGrpSpPr>
                <p:cNvPr id="23603" name="Group 84"/>
                <p:cNvGrpSpPr>
                  <a:grpSpLocks/>
                </p:cNvGrpSpPr>
                <p:nvPr/>
              </p:nvGrpSpPr>
              <p:grpSpPr bwMode="auto">
                <a:xfrm>
                  <a:off x="4376" y="802"/>
                  <a:ext cx="912" cy="128"/>
                  <a:chOff x="4376" y="802"/>
                  <a:chExt cx="912" cy="128"/>
                </a:xfrm>
              </p:grpSpPr>
              <p:sp>
                <p:nvSpPr>
                  <p:cNvPr id="23619" name="Oval 85"/>
                  <p:cNvSpPr>
                    <a:spLocks noChangeArrowheads="1"/>
                  </p:cNvSpPr>
                  <p:nvPr/>
                </p:nvSpPr>
                <p:spPr bwMode="auto">
                  <a:xfrm>
                    <a:off x="4376" y="802"/>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20" name="Oval 86"/>
                  <p:cNvSpPr>
                    <a:spLocks noChangeArrowheads="1"/>
                  </p:cNvSpPr>
                  <p:nvPr/>
                </p:nvSpPr>
                <p:spPr bwMode="auto">
                  <a:xfrm>
                    <a:off x="4638" y="806"/>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21" name="Oval 87"/>
                  <p:cNvSpPr>
                    <a:spLocks noChangeArrowheads="1"/>
                  </p:cNvSpPr>
                  <p:nvPr/>
                </p:nvSpPr>
                <p:spPr bwMode="auto">
                  <a:xfrm>
                    <a:off x="4901" y="806"/>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22" name="Oval 88"/>
                  <p:cNvSpPr>
                    <a:spLocks noChangeArrowheads="1"/>
                  </p:cNvSpPr>
                  <p:nvPr/>
                </p:nvSpPr>
                <p:spPr bwMode="auto">
                  <a:xfrm>
                    <a:off x="5164" y="802"/>
                    <a:ext cx="124" cy="124"/>
                  </a:xfrm>
                  <a:prstGeom prst="ellipse">
                    <a:avLst/>
                  </a:prstGeom>
                  <a:solidFill>
                    <a:schemeClr val="accent1"/>
                  </a:solidFill>
                  <a:ln w="9525">
                    <a:solidFill>
                      <a:schemeClr val="tx1"/>
                    </a:solidFill>
                    <a:round/>
                    <a:headEnd/>
                    <a:tailEnd/>
                  </a:ln>
                </p:spPr>
                <p:txBody>
                  <a:bodyPr wrap="none" anchor="ctr"/>
                  <a:lstStyle/>
                  <a:p>
                    <a:endParaRPr lang="en-US"/>
                  </a:p>
                </p:txBody>
              </p:sp>
            </p:grpSp>
            <p:grpSp>
              <p:nvGrpSpPr>
                <p:cNvPr id="23604" name="Group 89"/>
                <p:cNvGrpSpPr>
                  <a:grpSpLocks/>
                </p:cNvGrpSpPr>
                <p:nvPr/>
              </p:nvGrpSpPr>
              <p:grpSpPr bwMode="auto">
                <a:xfrm>
                  <a:off x="4376" y="1066"/>
                  <a:ext cx="912" cy="128"/>
                  <a:chOff x="4376" y="1066"/>
                  <a:chExt cx="912" cy="128"/>
                </a:xfrm>
              </p:grpSpPr>
              <p:sp>
                <p:nvSpPr>
                  <p:cNvPr id="23615" name="Oval 90"/>
                  <p:cNvSpPr>
                    <a:spLocks noChangeArrowheads="1"/>
                  </p:cNvSpPr>
                  <p:nvPr/>
                </p:nvSpPr>
                <p:spPr bwMode="auto">
                  <a:xfrm>
                    <a:off x="4376" y="1066"/>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16" name="Oval 91"/>
                  <p:cNvSpPr>
                    <a:spLocks noChangeArrowheads="1"/>
                  </p:cNvSpPr>
                  <p:nvPr/>
                </p:nvSpPr>
                <p:spPr bwMode="auto">
                  <a:xfrm>
                    <a:off x="4638" y="1070"/>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17" name="Oval 92"/>
                  <p:cNvSpPr>
                    <a:spLocks noChangeArrowheads="1"/>
                  </p:cNvSpPr>
                  <p:nvPr/>
                </p:nvSpPr>
                <p:spPr bwMode="auto">
                  <a:xfrm>
                    <a:off x="4901" y="1070"/>
                    <a:ext cx="124" cy="124"/>
                  </a:xfrm>
                  <a:prstGeom prst="ellipse">
                    <a:avLst/>
                  </a:prstGeom>
                  <a:solidFill>
                    <a:schemeClr val="bg1"/>
                  </a:solidFill>
                  <a:ln w="9525">
                    <a:solidFill>
                      <a:schemeClr val="tx1"/>
                    </a:solidFill>
                    <a:round/>
                    <a:headEnd/>
                    <a:tailEnd/>
                  </a:ln>
                </p:spPr>
                <p:txBody>
                  <a:bodyPr wrap="none" anchor="ctr"/>
                  <a:lstStyle/>
                  <a:p>
                    <a:endParaRPr lang="en-US"/>
                  </a:p>
                </p:txBody>
              </p:sp>
              <p:sp>
                <p:nvSpPr>
                  <p:cNvPr id="23618" name="Oval 93"/>
                  <p:cNvSpPr>
                    <a:spLocks noChangeArrowheads="1"/>
                  </p:cNvSpPr>
                  <p:nvPr/>
                </p:nvSpPr>
                <p:spPr bwMode="auto">
                  <a:xfrm>
                    <a:off x="5164" y="1066"/>
                    <a:ext cx="124" cy="124"/>
                  </a:xfrm>
                  <a:prstGeom prst="ellipse">
                    <a:avLst/>
                  </a:prstGeom>
                  <a:solidFill>
                    <a:schemeClr val="accent1"/>
                  </a:solidFill>
                  <a:ln w="9525">
                    <a:solidFill>
                      <a:schemeClr val="tx1"/>
                    </a:solidFill>
                    <a:round/>
                    <a:headEnd/>
                    <a:tailEnd/>
                  </a:ln>
                </p:spPr>
                <p:txBody>
                  <a:bodyPr wrap="none" anchor="ctr"/>
                  <a:lstStyle/>
                  <a:p>
                    <a:endParaRPr lang="en-US"/>
                  </a:p>
                </p:txBody>
              </p:sp>
            </p:grpSp>
            <p:grpSp>
              <p:nvGrpSpPr>
                <p:cNvPr id="23605" name="Group 94"/>
                <p:cNvGrpSpPr>
                  <a:grpSpLocks/>
                </p:cNvGrpSpPr>
                <p:nvPr/>
              </p:nvGrpSpPr>
              <p:grpSpPr bwMode="auto">
                <a:xfrm>
                  <a:off x="4376" y="1330"/>
                  <a:ext cx="912" cy="128"/>
                  <a:chOff x="4376" y="1330"/>
                  <a:chExt cx="912" cy="128"/>
                </a:xfrm>
              </p:grpSpPr>
              <p:sp>
                <p:nvSpPr>
                  <p:cNvPr id="23611" name="Oval 95"/>
                  <p:cNvSpPr>
                    <a:spLocks noChangeArrowheads="1"/>
                  </p:cNvSpPr>
                  <p:nvPr/>
                </p:nvSpPr>
                <p:spPr bwMode="auto">
                  <a:xfrm>
                    <a:off x="4376" y="1330"/>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12" name="Oval 96"/>
                  <p:cNvSpPr>
                    <a:spLocks noChangeArrowheads="1"/>
                  </p:cNvSpPr>
                  <p:nvPr/>
                </p:nvSpPr>
                <p:spPr bwMode="auto">
                  <a:xfrm>
                    <a:off x="4638" y="1334"/>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13" name="Oval 97"/>
                  <p:cNvSpPr>
                    <a:spLocks noChangeArrowheads="1"/>
                  </p:cNvSpPr>
                  <p:nvPr/>
                </p:nvSpPr>
                <p:spPr bwMode="auto">
                  <a:xfrm>
                    <a:off x="4901" y="1334"/>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14" name="Oval 98"/>
                  <p:cNvSpPr>
                    <a:spLocks noChangeArrowheads="1"/>
                  </p:cNvSpPr>
                  <p:nvPr/>
                </p:nvSpPr>
                <p:spPr bwMode="auto">
                  <a:xfrm>
                    <a:off x="5164" y="1330"/>
                    <a:ext cx="124" cy="124"/>
                  </a:xfrm>
                  <a:prstGeom prst="ellipse">
                    <a:avLst/>
                  </a:prstGeom>
                  <a:solidFill>
                    <a:schemeClr val="accent1"/>
                  </a:solidFill>
                  <a:ln w="9525">
                    <a:solidFill>
                      <a:schemeClr val="tx1"/>
                    </a:solidFill>
                    <a:round/>
                    <a:headEnd/>
                    <a:tailEnd/>
                  </a:ln>
                </p:spPr>
                <p:txBody>
                  <a:bodyPr wrap="none" anchor="ctr"/>
                  <a:lstStyle/>
                  <a:p>
                    <a:endParaRPr lang="en-US"/>
                  </a:p>
                </p:txBody>
              </p:sp>
            </p:grpSp>
            <p:grpSp>
              <p:nvGrpSpPr>
                <p:cNvPr id="23606" name="Group 99"/>
                <p:cNvGrpSpPr>
                  <a:grpSpLocks/>
                </p:cNvGrpSpPr>
                <p:nvPr/>
              </p:nvGrpSpPr>
              <p:grpSpPr bwMode="auto">
                <a:xfrm>
                  <a:off x="4380" y="1594"/>
                  <a:ext cx="912" cy="128"/>
                  <a:chOff x="4364" y="1594"/>
                  <a:chExt cx="912" cy="128"/>
                </a:xfrm>
              </p:grpSpPr>
              <p:sp>
                <p:nvSpPr>
                  <p:cNvPr id="23607" name="Oval 100"/>
                  <p:cNvSpPr>
                    <a:spLocks noChangeArrowheads="1"/>
                  </p:cNvSpPr>
                  <p:nvPr/>
                </p:nvSpPr>
                <p:spPr bwMode="auto">
                  <a:xfrm>
                    <a:off x="4364" y="1594"/>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08" name="Oval 101"/>
                  <p:cNvSpPr>
                    <a:spLocks noChangeArrowheads="1"/>
                  </p:cNvSpPr>
                  <p:nvPr/>
                </p:nvSpPr>
                <p:spPr bwMode="auto">
                  <a:xfrm>
                    <a:off x="4626" y="1598"/>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09" name="Oval 102"/>
                  <p:cNvSpPr>
                    <a:spLocks noChangeArrowheads="1"/>
                  </p:cNvSpPr>
                  <p:nvPr/>
                </p:nvSpPr>
                <p:spPr bwMode="auto">
                  <a:xfrm>
                    <a:off x="4889" y="1598"/>
                    <a:ext cx="124" cy="12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3610" name="Oval 103"/>
                  <p:cNvSpPr>
                    <a:spLocks noChangeArrowheads="1"/>
                  </p:cNvSpPr>
                  <p:nvPr/>
                </p:nvSpPr>
                <p:spPr bwMode="auto">
                  <a:xfrm>
                    <a:off x="5152" y="1594"/>
                    <a:ext cx="124" cy="124"/>
                  </a:xfrm>
                  <a:prstGeom prst="ellipse">
                    <a:avLst/>
                  </a:prstGeom>
                  <a:solidFill>
                    <a:schemeClr val="accent1"/>
                  </a:solidFill>
                  <a:ln w="9525">
                    <a:solidFill>
                      <a:schemeClr val="tx1"/>
                    </a:solidFill>
                    <a:round/>
                    <a:headEnd/>
                    <a:tailEnd/>
                  </a:ln>
                </p:spPr>
                <p:txBody>
                  <a:bodyPr wrap="none" anchor="ctr"/>
                  <a:lstStyle/>
                  <a:p>
                    <a:endParaRPr lang="en-US"/>
                  </a:p>
                </p:txBody>
              </p:sp>
            </p:grpSp>
          </p:grpSp>
        </p:grpSp>
        <p:sp>
          <p:nvSpPr>
            <p:cNvPr id="23599" name="Line 104"/>
            <p:cNvSpPr>
              <a:spLocks noChangeShapeType="1"/>
            </p:cNvSpPr>
            <p:nvPr/>
          </p:nvSpPr>
          <p:spPr bwMode="auto">
            <a:xfrm>
              <a:off x="4512" y="1736"/>
              <a:ext cx="336" cy="16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3600" name="Oval 105"/>
            <p:cNvSpPr>
              <a:spLocks noChangeArrowheads="1"/>
            </p:cNvSpPr>
            <p:nvPr/>
          </p:nvSpPr>
          <p:spPr bwMode="auto">
            <a:xfrm>
              <a:off x="4888" y="1904"/>
              <a:ext cx="84" cy="84"/>
            </a:xfrm>
            <a:prstGeom prst="ellipse">
              <a:avLst/>
            </a:prstGeom>
            <a:solidFill>
              <a:schemeClr val="accent1"/>
            </a:solidFill>
            <a:ln w="9525">
              <a:solidFill>
                <a:schemeClr val="tx1"/>
              </a:solidFill>
              <a:round/>
              <a:headEnd/>
              <a:tailEnd/>
            </a:ln>
          </p:spPr>
          <p:txBody>
            <a:bodyPr wrap="none" anchor="ctr"/>
            <a:lstStyle/>
            <a:p>
              <a:endParaRPr lang="en-US"/>
            </a:p>
          </p:txBody>
        </p:sp>
      </p:grpSp>
      <p:sp>
        <p:nvSpPr>
          <p:cNvPr id="23560" name="Rectangle 106"/>
          <p:cNvSpPr>
            <a:spLocks noChangeArrowheads="1"/>
          </p:cNvSpPr>
          <p:nvPr/>
        </p:nvSpPr>
        <p:spPr bwMode="auto">
          <a:xfrm>
            <a:off x="4790861" y="2160588"/>
            <a:ext cx="435314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b="1" dirty="0" err="1"/>
              <a:t>E</a:t>
            </a:r>
            <a:r>
              <a:rPr lang="en-US" b="1" baseline="-25000" dirty="0" err="1"/>
              <a:t>vac</a:t>
            </a:r>
            <a:r>
              <a:rPr lang="en-US" b="1" dirty="0"/>
              <a:t> </a:t>
            </a:r>
          </a:p>
          <a:p>
            <a:pPr algn="ctr"/>
            <a:r>
              <a:rPr lang="en-US" b="1" dirty="0"/>
              <a:t>= E</a:t>
            </a:r>
            <a:r>
              <a:rPr lang="en-US" b="1" baseline="-25000" dirty="0"/>
              <a:t>N-1</a:t>
            </a:r>
            <a:r>
              <a:rPr lang="en-US" b="1" dirty="0"/>
              <a:t>(1 vacancy) - E</a:t>
            </a:r>
            <a:r>
              <a:rPr lang="en-US" b="1" baseline="-25000" dirty="0"/>
              <a:t>N-1</a:t>
            </a:r>
            <a:r>
              <a:rPr lang="en-US" b="1" dirty="0"/>
              <a:t>(perfect)</a:t>
            </a:r>
            <a:endParaRPr lang="en-US" dirty="0"/>
          </a:p>
        </p:txBody>
      </p:sp>
      <p:graphicFrame>
        <p:nvGraphicFramePr>
          <p:cNvPr id="148625" name="Group 145"/>
          <p:cNvGraphicFramePr>
            <a:graphicFrameLocks noGrp="1"/>
          </p:cNvGraphicFramePr>
          <p:nvPr/>
        </p:nvGraphicFramePr>
        <p:xfrm>
          <a:off x="727075" y="2386013"/>
          <a:ext cx="4038600" cy="3932234"/>
        </p:xfrm>
        <a:graphic>
          <a:graphicData uri="http://schemas.openxmlformats.org/drawingml/2006/table">
            <a:tbl>
              <a:tblPr/>
              <a:tblGrid>
                <a:gridCol w="2019300">
                  <a:extLst>
                    <a:ext uri="{9D8B030D-6E8A-4147-A177-3AD203B41FA5}">
                      <a16:colId xmlns:a16="http://schemas.microsoft.com/office/drawing/2014/main" val="20000"/>
                    </a:ext>
                  </a:extLst>
                </a:gridCol>
                <a:gridCol w="2019300">
                  <a:extLst>
                    <a:ext uri="{9D8B030D-6E8A-4147-A177-3AD203B41FA5}">
                      <a16:colId xmlns:a16="http://schemas.microsoft.com/office/drawing/2014/main" val="20001"/>
                    </a:ext>
                  </a:extLst>
                </a:gridCol>
              </a:tblGrid>
              <a:tr h="3657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System</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E</a:t>
                      </a:r>
                      <a:r>
                        <a:rPr kumimoji="0" lang="en-US" sz="1800" b="0" i="0" u="none" strike="noStrike" cap="none" normalizeH="0" baseline="-25000">
                          <a:ln>
                            <a:noFill/>
                          </a:ln>
                          <a:solidFill>
                            <a:schemeClr val="tx1"/>
                          </a:solidFill>
                          <a:effectLst/>
                          <a:latin typeface="Arial" charset="0"/>
                          <a:ea typeface="ＭＳ Ｐゴシック" charset="0"/>
                          <a:cs typeface="ＭＳ Ｐゴシック" charset="0"/>
                        </a:rPr>
                        <a:t>vac</a:t>
                      </a: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/E</a:t>
                      </a:r>
                      <a:r>
                        <a:rPr kumimoji="0" lang="en-US" sz="1800" b="0" i="0" u="none" strike="noStrike" cap="none" normalizeH="0" baseline="-25000">
                          <a:ln>
                            <a:noFill/>
                          </a:ln>
                          <a:solidFill>
                            <a:schemeClr val="tx1"/>
                          </a:solidFill>
                          <a:effectLst/>
                          <a:latin typeface="Arial" charset="0"/>
                          <a:ea typeface="ＭＳ Ｐゴシック" charset="0"/>
                          <a:cs typeface="ＭＳ Ｐゴシック" charset="0"/>
                        </a:rPr>
                        <a:t>coh</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1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Lennard-Jones, Morse</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1</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Ar</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0.95</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Kr</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0.66</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Ni</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0.31</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7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Cu</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0.37</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Pd</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0.36</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Ag</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0.39</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Pt</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0.26</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Au</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0.23</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3596" name="Text Box 180"/>
          <p:cNvSpPr txBox="1">
            <a:spLocks noChangeArrowheads="1"/>
          </p:cNvSpPr>
          <p:nvPr/>
        </p:nvSpPr>
        <p:spPr bwMode="auto">
          <a:xfrm>
            <a:off x="4900613" y="5932488"/>
            <a:ext cx="375126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a:t>Au: E</a:t>
            </a:r>
            <a:r>
              <a:rPr lang="en-US" baseline="-25000"/>
              <a:t>coh</a:t>
            </a:r>
            <a:r>
              <a:rPr lang="en-US"/>
              <a:t> = 3.8 eV, E</a:t>
            </a:r>
            <a:r>
              <a:rPr lang="en-US" baseline="-25000"/>
              <a:t>vac</a:t>
            </a:r>
            <a:r>
              <a:rPr lang="en-US"/>
              <a:t> = 0.87eV</a:t>
            </a:r>
          </a:p>
        </p:txBody>
      </p:sp>
      <p:sp>
        <p:nvSpPr>
          <p:cNvPr id="23597" name="Text Box 181"/>
          <p:cNvSpPr txBox="1">
            <a:spLocks noChangeArrowheads="1"/>
          </p:cNvSpPr>
          <p:nvPr/>
        </p:nvSpPr>
        <p:spPr bwMode="auto">
          <a:xfrm>
            <a:off x="7242175" y="6275388"/>
            <a:ext cx="1684338"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000"/>
              <a:t>Kittel, </a:t>
            </a:r>
            <a:r>
              <a:rPr lang="en-US" sz="1000" i="1"/>
              <a:t>Intro Sol State Phys.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p:cNvGraphicFramePr>
            <a:graphicFrameLocks/>
          </p:cNvGraphicFramePr>
          <p:nvPr/>
        </p:nvGraphicFramePr>
        <p:xfrm>
          <a:off x="538729" y="1363635"/>
          <a:ext cx="7696160" cy="3793695"/>
        </p:xfrm>
        <a:graphic>
          <a:graphicData uri="http://schemas.openxmlformats.org/drawingml/2006/chart">
            <c:chart xmlns:c="http://schemas.openxmlformats.org/drawingml/2006/chart" xmlns:r="http://schemas.openxmlformats.org/officeDocument/2006/relationships" r:id="rId3"/>
          </a:graphicData>
        </a:graphic>
      </p:graphicFrame>
      <p:sp>
        <p:nvSpPr>
          <p:cNvPr id="2560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000"/>
          </a:p>
          <a:p>
            <a:pPr eaLnBrk="1" hangingPunct="1"/>
            <a:fld id="{36D4E212-D78E-3945-82CC-BF76DDFFA2B8}" type="slidenum">
              <a:rPr lang="en-US" sz="1000"/>
              <a:pPr eaLnBrk="1" hangingPunct="1"/>
              <a:t>5</a:t>
            </a:fld>
            <a:endParaRPr lang="en-US" sz="1000"/>
          </a:p>
        </p:txBody>
      </p:sp>
      <p:sp>
        <p:nvSpPr>
          <p:cNvPr id="25603" name="Rectangle 2"/>
          <p:cNvSpPr>
            <a:spLocks noGrp="1" noChangeArrowheads="1"/>
          </p:cNvSpPr>
          <p:nvPr>
            <p:ph type="title"/>
          </p:nvPr>
        </p:nvSpPr>
        <p:spPr/>
        <p:txBody>
          <a:bodyPr/>
          <a:lstStyle/>
          <a:p>
            <a:pPr eaLnBrk="1" hangingPunct="1"/>
            <a:r>
              <a:rPr lang="en-US" sz="2800">
                <a:latin typeface="Arial" charset="0"/>
                <a:ea typeface="ＭＳ Ｐゴシック" charset="0"/>
                <a:cs typeface="ＭＳ Ｐゴシック" charset="0"/>
              </a:rPr>
              <a:t>Some Limitations of Pair Potentials</a:t>
            </a:r>
            <a:br>
              <a:rPr lang="en-US" sz="2800">
                <a:latin typeface="Arial" charset="0"/>
                <a:ea typeface="ＭＳ Ｐゴシック" charset="0"/>
                <a:cs typeface="ＭＳ Ｐゴシック" charset="0"/>
              </a:rPr>
            </a:br>
            <a:r>
              <a:rPr lang="en-US" sz="2800">
                <a:latin typeface="Arial" charset="0"/>
                <a:ea typeface="ＭＳ Ｐゴシック" charset="0"/>
                <a:cs typeface="ＭＳ Ｐゴシック" charset="0"/>
              </a:rPr>
              <a:t>Scaling of Cohesive Energy with Coordination Z</a:t>
            </a:r>
          </a:p>
        </p:txBody>
      </p:sp>
      <p:sp>
        <p:nvSpPr>
          <p:cNvPr id="25604" name="Rectangle 109"/>
          <p:cNvSpPr>
            <a:spLocks noGrp="1" noChangeArrowheads="1"/>
          </p:cNvSpPr>
          <p:nvPr>
            <p:ph type="body" idx="1"/>
          </p:nvPr>
        </p:nvSpPr>
        <p:spPr>
          <a:xfrm>
            <a:off x="228600" y="5245100"/>
            <a:ext cx="8915400" cy="1211263"/>
          </a:xfrm>
        </p:spPr>
        <p:txBody>
          <a:bodyPr/>
          <a:lstStyle/>
          <a:p>
            <a:pPr eaLnBrk="1" hangingPunct="1"/>
            <a:r>
              <a:rPr lang="en-US" dirty="0">
                <a:latin typeface="Arial" charset="0"/>
                <a:ea typeface="ＭＳ Ｐゴシック" charset="0"/>
                <a:cs typeface="ＭＳ Ｐゴシック" charset="0"/>
              </a:rPr>
              <a:t>Pair potential: Bond strength is constant</a:t>
            </a:r>
          </a:p>
          <a:p>
            <a:pPr eaLnBrk="1" hangingPunct="1"/>
            <a:r>
              <a:rPr lang="en-US" dirty="0">
                <a:latin typeface="Arial" charset="0"/>
                <a:ea typeface="ＭＳ Ｐゴシック" charset="0"/>
                <a:cs typeface="ＭＳ Ｐゴシック" charset="0"/>
              </a:rPr>
              <a:t>Real metal: Bond strength decreases ~Z</a:t>
            </a:r>
            <a:r>
              <a:rPr lang="en-US" baseline="30000" dirty="0">
                <a:latin typeface="Arial" charset="0"/>
                <a:ea typeface="ＭＳ Ｐゴシック" charset="0"/>
                <a:cs typeface="ＭＳ Ｐゴシック" charset="0"/>
              </a:rPr>
              <a:t>-1/2 </a:t>
            </a:r>
            <a:r>
              <a:rPr lang="en-US" dirty="0">
                <a:latin typeface="Arial" charset="0"/>
                <a:ea typeface="ＭＳ Ｐゴシック" charset="0"/>
                <a:cs typeface="ＭＳ Ｐゴシック" charset="0"/>
              </a:rPr>
              <a:t>(very approximately)</a:t>
            </a:r>
          </a:p>
        </p:txBody>
      </p:sp>
      <p:sp>
        <p:nvSpPr>
          <p:cNvPr id="25605" name="Oval 111"/>
          <p:cNvSpPr>
            <a:spLocks noChangeArrowheads="1"/>
          </p:cNvSpPr>
          <p:nvPr/>
        </p:nvSpPr>
        <p:spPr bwMode="auto">
          <a:xfrm>
            <a:off x="7596188" y="4319588"/>
            <a:ext cx="546100" cy="368300"/>
          </a:xfrm>
          <a:prstGeom prst="ellipse">
            <a:avLst/>
          </a:prstGeom>
          <a:noFill/>
          <a:ln w="28575">
            <a:solidFill>
              <a:srgbClr val="CC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5606" name="Text Box 112"/>
          <p:cNvSpPr txBox="1">
            <a:spLocks noChangeArrowheads="1"/>
          </p:cNvSpPr>
          <p:nvPr/>
        </p:nvSpPr>
        <p:spPr bwMode="auto">
          <a:xfrm>
            <a:off x="7510463" y="3817938"/>
            <a:ext cx="654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solidFill>
                  <a:srgbClr val="CC0000"/>
                </a:solidFill>
              </a:rPr>
              <a:t>FCC</a:t>
            </a:r>
          </a:p>
        </p:txBody>
      </p:sp>
      <p:sp>
        <p:nvSpPr>
          <p:cNvPr id="25607" name="Oval 113"/>
          <p:cNvSpPr>
            <a:spLocks noChangeArrowheads="1"/>
          </p:cNvSpPr>
          <p:nvPr/>
        </p:nvSpPr>
        <p:spPr bwMode="auto">
          <a:xfrm>
            <a:off x="5365750" y="4306888"/>
            <a:ext cx="546100" cy="368300"/>
          </a:xfrm>
          <a:prstGeom prst="ellipse">
            <a:avLst/>
          </a:prstGeom>
          <a:noFill/>
          <a:ln w="28575">
            <a:solidFill>
              <a:srgbClr val="CC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5608" name="Text Box 114"/>
          <p:cNvSpPr txBox="1">
            <a:spLocks noChangeArrowheads="1"/>
          </p:cNvSpPr>
          <p:nvPr/>
        </p:nvSpPr>
        <p:spPr bwMode="auto">
          <a:xfrm>
            <a:off x="5318125" y="3817938"/>
            <a:ext cx="6667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solidFill>
                  <a:srgbClr val="CC0000"/>
                </a:solidFill>
              </a:rPr>
              <a:t>BCC</a:t>
            </a:r>
          </a:p>
        </p:txBody>
      </p:sp>
      <p:sp>
        <p:nvSpPr>
          <p:cNvPr id="25609" name="Text Box 115"/>
          <p:cNvSpPr txBox="1">
            <a:spLocks noChangeArrowheads="1"/>
          </p:cNvSpPr>
          <p:nvPr/>
        </p:nvSpPr>
        <p:spPr bwMode="auto">
          <a:xfrm>
            <a:off x="6880225" y="884238"/>
            <a:ext cx="2039938"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000"/>
              <a:t>(Daw, </a:t>
            </a:r>
            <a:r>
              <a:rPr lang="en-US" sz="1000" i="1"/>
              <a:t>et al</a:t>
            </a:r>
            <a:r>
              <a:rPr lang="en-US" sz="1000"/>
              <a:t>., Mat Sci Reports </a:t>
            </a:r>
            <a:r>
              <a:rPr lang="ja-JP" altLang="en-US" sz="1000"/>
              <a:t>’</a:t>
            </a:r>
            <a:r>
              <a:rPr lang="en-US" altLang="ja-JP" sz="1000"/>
              <a:t>93)</a:t>
            </a:r>
            <a:endParaRPr lang="en-US"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000"/>
          </a:p>
          <a:p>
            <a:pPr eaLnBrk="1" hangingPunct="1"/>
            <a:fld id="{1D45E39B-DB59-E046-B550-0F555BE2DFF4}" type="slidenum">
              <a:rPr lang="en-US" sz="1000"/>
              <a:pPr eaLnBrk="1" hangingPunct="1"/>
              <a:t>6</a:t>
            </a:fld>
            <a:endParaRPr lang="en-US" sz="1000"/>
          </a:p>
        </p:txBody>
      </p:sp>
      <p:sp>
        <p:nvSpPr>
          <p:cNvPr id="27650"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General Challenges for Potentials</a:t>
            </a:r>
          </a:p>
        </p:txBody>
      </p:sp>
      <p:sp>
        <p:nvSpPr>
          <p:cNvPr id="27651" name="Rectangle 3"/>
          <p:cNvSpPr>
            <a:spLocks noGrp="1" noChangeArrowheads="1"/>
          </p:cNvSpPr>
          <p:nvPr>
            <p:ph type="body" idx="1"/>
          </p:nvPr>
        </p:nvSpPr>
        <p:spPr>
          <a:xfrm>
            <a:off x="914400" y="1025525"/>
            <a:ext cx="8229600" cy="4525963"/>
          </a:xfrm>
        </p:spPr>
        <p:txBody>
          <a:bodyPr/>
          <a:lstStyle/>
          <a:p>
            <a:pPr eaLnBrk="1" hangingPunct="1"/>
            <a:r>
              <a:rPr lang="en-US" dirty="0">
                <a:latin typeface="Arial" charset="0"/>
                <a:ea typeface="ＭＳ Ｐゴシック" charset="0"/>
                <a:cs typeface="ＭＳ Ｐゴシック" charset="0"/>
              </a:rPr>
              <a:t>Including essential physics of materials (e.g., electrostatics in ionic materials)</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Multibody interactions</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Large change in </a:t>
            </a:r>
            <a:r>
              <a:rPr lang="en-US" dirty="0">
                <a:solidFill>
                  <a:srgbClr val="C00000"/>
                </a:solidFill>
                <a:latin typeface="Arial" charset="0"/>
                <a:ea typeface="ＭＳ Ｐゴシック" charset="0"/>
                <a:cs typeface="ＭＳ Ｐゴシック" charset="0"/>
              </a:rPr>
              <a:t>electronic state</a:t>
            </a:r>
          </a:p>
          <a:p>
            <a:pPr lvl="1" eaLnBrk="1" hangingPunct="1"/>
            <a:r>
              <a:rPr lang="en-US" dirty="0">
                <a:latin typeface="Arial" charset="0"/>
                <a:ea typeface="ＭＳ Ｐゴシック" charset="0"/>
              </a:rPr>
              <a:t>Bond Breaking (</a:t>
            </a:r>
            <a:r>
              <a:rPr lang="en-US" i="1" dirty="0">
                <a:latin typeface="Arial" charset="0"/>
                <a:ea typeface="ＭＳ Ｐゴシック" charset="0"/>
              </a:rPr>
              <a:t>e.g.</a:t>
            </a:r>
            <a:r>
              <a:rPr lang="en-US" dirty="0">
                <a:latin typeface="Arial" charset="0"/>
                <a:ea typeface="ＭＳ Ｐゴシック" charset="0"/>
              </a:rPr>
              <a:t>, defects, creating surfaces, ...)</a:t>
            </a:r>
          </a:p>
          <a:p>
            <a:pPr lvl="1" eaLnBrk="1" hangingPunct="1"/>
            <a:r>
              <a:rPr lang="en-US" dirty="0">
                <a:latin typeface="Arial" charset="0"/>
                <a:ea typeface="ＭＳ Ｐゴシック" charset="0"/>
              </a:rPr>
              <a:t>Charge transfer (</a:t>
            </a:r>
            <a:r>
              <a:rPr lang="en-US" i="1" dirty="0">
                <a:latin typeface="Arial" charset="0"/>
                <a:ea typeface="ＭＳ Ｐゴシック" charset="0"/>
              </a:rPr>
              <a:t>e.g.</a:t>
            </a:r>
            <a:r>
              <a:rPr lang="en-US" dirty="0">
                <a:latin typeface="Arial" charset="0"/>
                <a:ea typeface="ＭＳ Ｐゴシック" charset="0"/>
              </a:rPr>
              <a:t>, Si</a:t>
            </a:r>
            <a:r>
              <a:rPr lang="en-US" baseline="30000" dirty="0">
                <a:latin typeface="Arial" charset="0"/>
                <a:ea typeface="ＭＳ Ｐゴシック" charset="0"/>
              </a:rPr>
              <a:t>0+</a:t>
            </a:r>
            <a:r>
              <a:rPr lang="en-US" dirty="0">
                <a:latin typeface="Arial" charset="0"/>
                <a:ea typeface="ＭＳ Ｐゴシック" charset="0"/>
              </a:rPr>
              <a:t>-Si</a:t>
            </a:r>
            <a:r>
              <a:rPr lang="en-US" baseline="30000" dirty="0">
                <a:latin typeface="Arial" charset="0"/>
                <a:ea typeface="ＭＳ Ｐゴシック" charset="0"/>
              </a:rPr>
              <a:t>0+</a:t>
            </a:r>
            <a:r>
              <a:rPr lang="en-US" dirty="0">
                <a:latin typeface="Arial" charset="0"/>
                <a:ea typeface="ＭＳ Ｐゴシック" charset="0"/>
              </a:rPr>
              <a:t> + 2 O</a:t>
            </a:r>
            <a:r>
              <a:rPr lang="en-US" baseline="30000" dirty="0">
                <a:latin typeface="Arial" charset="0"/>
                <a:ea typeface="ＭＳ Ｐゴシック" charset="0"/>
              </a:rPr>
              <a:t>0+</a:t>
            </a:r>
            <a:r>
              <a:rPr lang="en-US" dirty="0">
                <a:latin typeface="Arial" charset="0"/>
                <a:ea typeface="ＭＳ Ｐゴシック" charset="0"/>
              </a:rPr>
              <a:t>-O</a:t>
            </a:r>
            <a:r>
              <a:rPr lang="en-US" baseline="30000" dirty="0">
                <a:latin typeface="Arial" charset="0"/>
                <a:ea typeface="ＭＳ Ｐゴシック" charset="0"/>
              </a:rPr>
              <a:t>0+</a:t>
            </a:r>
            <a:r>
              <a:rPr lang="en-US" dirty="0">
                <a:latin typeface="Arial" charset="0"/>
                <a:ea typeface="ＭＳ Ｐゴシック" charset="0"/>
              </a:rPr>
              <a:t> </a:t>
            </a:r>
            <a:r>
              <a:rPr lang="en-US" dirty="0">
                <a:latin typeface="Arial" charset="0"/>
                <a:ea typeface="ＭＳ Ｐゴシック" charset="0"/>
                <a:cs typeface="Arial" charset="0"/>
              </a:rPr>
              <a:t>→</a:t>
            </a:r>
            <a:r>
              <a:rPr lang="en-US" dirty="0">
                <a:latin typeface="Arial" charset="0"/>
                <a:ea typeface="ＭＳ Ｐゴシック" charset="0"/>
              </a:rPr>
              <a:t> 2Si</a:t>
            </a:r>
            <a:r>
              <a:rPr lang="en-US" baseline="30000" dirty="0">
                <a:latin typeface="Arial" charset="0"/>
                <a:ea typeface="ＭＳ Ｐゴシック" charset="0"/>
              </a:rPr>
              <a:t>4+</a:t>
            </a:r>
            <a:r>
              <a:rPr lang="en-US" dirty="0">
                <a:latin typeface="Arial" charset="0"/>
                <a:ea typeface="ＭＳ Ｐゴシック" charset="0"/>
              </a:rPr>
              <a:t>O</a:t>
            </a:r>
            <a:r>
              <a:rPr lang="en-US" baseline="-25000" dirty="0">
                <a:latin typeface="Arial" charset="0"/>
                <a:ea typeface="ＭＳ Ｐゴシック" charset="0"/>
              </a:rPr>
              <a:t>2</a:t>
            </a:r>
            <a:r>
              <a:rPr lang="en-US" baseline="30000" dirty="0">
                <a:latin typeface="Arial" charset="0"/>
                <a:ea typeface="ＭＳ Ｐゴシック" charset="0"/>
              </a:rPr>
              <a:t>4-</a:t>
            </a:r>
            <a:r>
              <a:rPr lang="en-US" dirty="0">
                <a:latin typeface="Arial" charset="0"/>
                <a:ea typeface="ＭＳ Ｐゴシック" charset="0"/>
              </a:rPr>
              <a:t>)</a:t>
            </a:r>
          </a:p>
          <a:p>
            <a:pPr lvl="1" eaLnBrk="1" hangingPunct="1"/>
            <a:r>
              <a:rPr lang="en-US" dirty="0">
                <a:latin typeface="Arial" charset="0"/>
                <a:ea typeface="ＭＳ Ｐゴシック" charset="0"/>
              </a:rPr>
              <a:t>Directional bonding (</a:t>
            </a:r>
            <a:r>
              <a:rPr lang="en-US" i="1" dirty="0">
                <a:latin typeface="Arial" charset="0"/>
                <a:ea typeface="ＭＳ Ｐゴシック" charset="0"/>
              </a:rPr>
              <a:t>e.g.</a:t>
            </a:r>
            <a:r>
              <a:rPr lang="en-US" dirty="0">
                <a:latin typeface="Arial" charset="0"/>
                <a:ea typeface="ＭＳ Ｐゴシック" charset="0"/>
              </a:rPr>
              <a:t>, C-C in graphite (sp2 bonding) and diamond (sp3 bonding))</a:t>
            </a:r>
          </a:p>
          <a:p>
            <a:pPr lvl="1" eaLnBrk="1" hangingPunct="1"/>
            <a:r>
              <a:rPr lang="en-US" dirty="0">
                <a:latin typeface="Arial" charset="0"/>
                <a:ea typeface="ＭＳ Ｐゴシック" charset="0"/>
              </a:rPr>
              <a:t>Magnetic effects (</a:t>
            </a:r>
            <a:r>
              <a:rPr lang="en-US" i="1" dirty="0">
                <a:latin typeface="Arial" charset="0"/>
                <a:ea typeface="ＭＳ Ｐゴシック" charset="0"/>
              </a:rPr>
              <a:t>e.g.</a:t>
            </a:r>
            <a:r>
              <a:rPr lang="en-US" dirty="0">
                <a:latin typeface="Arial" charset="0"/>
                <a:ea typeface="ＭＳ Ｐゴシック" charset="0"/>
              </a:rPr>
              <a:t>, Fe)</a:t>
            </a:r>
          </a:p>
          <a:p>
            <a:pPr lvl="1" eaLnBrk="1" hangingPunct="1"/>
            <a:r>
              <a:rPr lang="en-US" dirty="0">
                <a:latin typeface="Arial" charset="0"/>
                <a:ea typeface="ＭＳ Ｐゴシック" charset="0"/>
              </a:rPr>
              <a:t>metal-insulator transition (e.g., high-pressure phases)</a:t>
            </a:r>
          </a:p>
          <a:p>
            <a:pPr lvl="1" eaLnBrk="1" hangingPunct="1"/>
            <a:r>
              <a:rPr lang="en-US" dirty="0">
                <a:latin typeface="Arial" charset="0"/>
                <a:ea typeface="ＭＳ Ｐゴシック" charset="0"/>
              </a:rPr>
              <a:t>Superconductivity (e.g., MgB</a:t>
            </a:r>
            <a:r>
              <a:rPr lang="en-US" baseline="-25000" dirty="0">
                <a:latin typeface="Arial" charset="0"/>
                <a:ea typeface="ＭＳ Ｐゴシック" charset="0"/>
              </a:rPr>
              <a:t>2</a:t>
            </a:r>
            <a:r>
              <a:rPr lang="en-US" dirty="0">
                <a:latin typeface="Arial" charset="0"/>
                <a:ea typeface="ＭＳ Ｐゴシック" charset="0"/>
              </a:rPr>
              <a:t>)</a:t>
            </a:r>
          </a:p>
          <a:p>
            <a:pPr eaLnBrk="1" hangingPunct="1"/>
            <a:endParaRPr lang="en-US" dirty="0">
              <a:latin typeface="Arial" charset="0"/>
              <a:ea typeface="ＭＳ Ｐゴシック" charset="0"/>
              <a:cs typeface="ＭＳ Ｐゴシック"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000"/>
          </a:p>
          <a:p>
            <a:pPr eaLnBrk="1" hangingPunct="1"/>
            <a:fld id="{EEF8A1DE-5620-834E-9268-347216027628}" type="slidenum">
              <a:rPr lang="en-US" sz="1000"/>
              <a:pPr eaLnBrk="1" hangingPunct="1"/>
              <a:t>7</a:t>
            </a:fld>
            <a:endParaRPr lang="en-US" sz="1000"/>
          </a:p>
        </p:txBody>
      </p:sp>
      <p:sp>
        <p:nvSpPr>
          <p:cNvPr id="19458" name="Rectangle 2"/>
          <p:cNvSpPr>
            <a:spLocks noGrp="1" noChangeArrowheads="1"/>
          </p:cNvSpPr>
          <p:nvPr>
            <p:ph type="title"/>
          </p:nvPr>
        </p:nvSpPr>
        <p:spPr/>
        <p:txBody>
          <a:bodyPr/>
          <a:lstStyle/>
          <a:p>
            <a:pPr eaLnBrk="1" hangingPunct="1"/>
            <a:r>
              <a:rPr lang="en-US" sz="2800">
                <a:latin typeface="Arial" charset="0"/>
                <a:ea typeface="ＭＳ Ｐゴシック" charset="0"/>
                <a:cs typeface="ＭＳ Ｐゴシック" charset="0"/>
              </a:rPr>
              <a:t>Adding in Multibody Effects</a:t>
            </a:r>
            <a:br>
              <a:rPr lang="en-US" sz="2800">
                <a:latin typeface="Arial" charset="0"/>
                <a:ea typeface="ＭＳ Ｐゴシック" charset="0"/>
                <a:cs typeface="ＭＳ Ｐゴシック" charset="0"/>
              </a:rPr>
            </a:br>
            <a:r>
              <a:rPr lang="en-US" sz="2800">
                <a:latin typeface="Arial" charset="0"/>
                <a:ea typeface="ＭＳ Ｐゴシック" charset="0"/>
                <a:cs typeface="ＭＳ Ｐゴシック" charset="0"/>
              </a:rPr>
              <a:t>Bond Order Potentials (1)</a:t>
            </a:r>
          </a:p>
        </p:txBody>
      </p:sp>
      <p:sp>
        <p:nvSpPr>
          <p:cNvPr id="19459" name="Rectangle 9"/>
          <p:cNvSpPr>
            <a:spLocks noGrp="1" noChangeArrowheads="1"/>
          </p:cNvSpPr>
          <p:nvPr>
            <p:ph type="body" idx="1"/>
          </p:nvPr>
        </p:nvSpPr>
        <p:spPr>
          <a:xfrm>
            <a:off x="495300" y="4516438"/>
            <a:ext cx="8229600" cy="2341562"/>
          </a:xfrm>
        </p:spPr>
        <p:txBody>
          <a:bodyPr/>
          <a:lstStyle/>
          <a:p>
            <a:pPr eaLnBrk="1" hangingPunct="1"/>
            <a:r>
              <a:rPr lang="en-US" i="1">
                <a:latin typeface="Arial" charset="0"/>
                <a:ea typeface="ＭＳ Ｐゴシック" charset="0"/>
                <a:cs typeface="ＭＳ Ｐゴシック" charset="0"/>
              </a:rPr>
              <a:t>b</a:t>
            </a:r>
            <a:r>
              <a:rPr lang="en-US" i="1" baseline="-25000">
                <a:latin typeface="Arial" charset="0"/>
                <a:ea typeface="ＭＳ Ｐゴシック" charset="0"/>
                <a:cs typeface="ＭＳ Ｐゴシック" charset="0"/>
              </a:rPr>
              <a:t>ij</a:t>
            </a:r>
            <a:r>
              <a:rPr lang="en-US">
                <a:latin typeface="Arial" charset="0"/>
                <a:ea typeface="ＭＳ Ｐゴシック" charset="0"/>
                <a:cs typeface="ＭＳ Ｐゴシック" charset="0"/>
              </a:rPr>
              <a:t> includes the many-body effects</a:t>
            </a:r>
          </a:p>
          <a:p>
            <a:pPr eaLnBrk="1" hangingPunct="1"/>
            <a:r>
              <a:rPr lang="en-US" i="1">
                <a:latin typeface="Arial" charset="0"/>
                <a:ea typeface="ＭＳ Ｐゴシック" charset="0"/>
                <a:cs typeface="ＭＳ Ｐゴシック" charset="0"/>
              </a:rPr>
              <a:t>b</a:t>
            </a:r>
            <a:r>
              <a:rPr lang="en-US" i="1" baseline="-25000">
                <a:latin typeface="Arial" charset="0"/>
                <a:ea typeface="ＭＳ Ｐゴシック" charset="0"/>
                <a:cs typeface="ＭＳ Ｐゴシック" charset="0"/>
              </a:rPr>
              <a:t>ij </a:t>
            </a:r>
            <a:r>
              <a:rPr lang="en-US">
                <a:latin typeface="Arial" charset="0"/>
                <a:ea typeface="ＭＳ Ｐゴシック" charset="0"/>
                <a:cs typeface="ＭＳ Ｐゴシック" charset="0"/>
              </a:rPr>
              <a:t>= z</a:t>
            </a:r>
            <a:r>
              <a:rPr lang="en-US" baseline="30000">
                <a:latin typeface="Arial" charset="0"/>
                <a:ea typeface="ＭＳ Ｐゴシック" charset="0"/>
                <a:cs typeface="ＭＳ Ｐゴシック" charset="0"/>
              </a:rPr>
              <a:t>-1/2</a:t>
            </a:r>
            <a:r>
              <a:rPr lang="en-US">
                <a:latin typeface="Arial" charset="0"/>
                <a:ea typeface="ＭＳ Ｐゴシック" charset="0"/>
                <a:cs typeface="ＭＳ Ｐゴシック" charset="0"/>
              </a:rPr>
              <a:t> </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fixes</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 the coordination dependence problem of simple pair potential</a:t>
            </a:r>
          </a:p>
          <a:p>
            <a:pPr eaLnBrk="1" hangingPunct="1"/>
            <a:r>
              <a:rPr lang="en-US">
                <a:latin typeface="Arial" charset="0"/>
                <a:ea typeface="ＭＳ Ｐゴシック" charset="0"/>
                <a:cs typeface="ＭＳ Ｐゴシック" charset="0"/>
              </a:rPr>
              <a:t>Potentials of this form include Tersoff and Finnis-Sinclair</a:t>
            </a:r>
          </a:p>
        </p:txBody>
      </p:sp>
      <p:graphicFrame>
        <p:nvGraphicFramePr>
          <p:cNvPr id="19460" name="Object 2"/>
          <p:cNvGraphicFramePr>
            <a:graphicFrameLocks noGrp="1" noChangeAspect="1"/>
          </p:cNvGraphicFramePr>
          <p:nvPr>
            <p:ph idx="4294967295"/>
          </p:nvPr>
        </p:nvGraphicFramePr>
        <p:xfrm>
          <a:off x="2057400" y="1163638"/>
          <a:ext cx="4872038" cy="3048000"/>
        </p:xfrm>
        <a:graphic>
          <a:graphicData uri="http://schemas.openxmlformats.org/presentationml/2006/ole">
            <mc:AlternateContent xmlns:mc="http://schemas.openxmlformats.org/markup-compatibility/2006">
              <mc:Choice xmlns:v="urn:schemas-microsoft-com:vml" Requires="v">
                <p:oleObj name="Equation" r:id="rId3" imgW="2273300" imgH="1422400" progId="Equation.DSMT4">
                  <p:embed/>
                </p:oleObj>
              </mc:Choice>
              <mc:Fallback>
                <p:oleObj name="Equation" r:id="rId3" imgW="2273300" imgH="1422400" progId="Equation.DSMT4">
                  <p:embed/>
                  <p:pic>
                    <p:nvPicPr>
                      <p:cNvPr id="1946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163638"/>
                        <a:ext cx="4872038" cy="3048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19461" name="Text Box 10"/>
          <p:cNvSpPr txBox="1">
            <a:spLocks noChangeArrowheads="1"/>
          </p:cNvSpPr>
          <p:nvPr/>
        </p:nvSpPr>
        <p:spPr bwMode="auto">
          <a:xfrm>
            <a:off x="6537325" y="1074738"/>
            <a:ext cx="1724025"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800">
                <a:solidFill>
                  <a:schemeClr val="accent2"/>
                </a:solidFill>
              </a:rPr>
              <a:t>D.W. Brenner, </a:t>
            </a:r>
            <a:r>
              <a:rPr lang="en-US" sz="800" i="1">
                <a:solidFill>
                  <a:schemeClr val="accent2"/>
                </a:solidFill>
              </a:rPr>
              <a:t>Phys. Stat. Sol.</a:t>
            </a:r>
            <a:r>
              <a:rPr lang="en-US" sz="800">
                <a:solidFill>
                  <a:schemeClr val="accent2"/>
                </a:solidFill>
              </a:rPr>
              <a:t> </a:t>
            </a:r>
            <a:r>
              <a:rPr lang="ja-JP" altLang="en-US" sz="800">
                <a:solidFill>
                  <a:schemeClr val="accent2"/>
                </a:solidFill>
              </a:rPr>
              <a:t>‘</a:t>
            </a:r>
            <a:r>
              <a:rPr lang="en-US" altLang="ja-JP" sz="800">
                <a:solidFill>
                  <a:schemeClr val="accent2"/>
                </a:solidFill>
              </a:rPr>
              <a:t>00</a:t>
            </a:r>
            <a:endParaRPr lang="en-US" sz="800">
              <a:solidFill>
                <a:schemeClr val="accen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000"/>
          </a:p>
          <a:p>
            <a:pPr eaLnBrk="1" hangingPunct="1"/>
            <a:fld id="{8D0BB74A-B716-DF4A-A1A1-A3A5DB929777}" type="slidenum">
              <a:rPr lang="en-US" sz="1000"/>
              <a:pPr eaLnBrk="1" hangingPunct="1"/>
              <a:t>8</a:t>
            </a:fld>
            <a:endParaRPr lang="en-US" sz="1000"/>
          </a:p>
        </p:txBody>
      </p:sp>
      <p:sp>
        <p:nvSpPr>
          <p:cNvPr id="21506" name="Rectangle 2"/>
          <p:cNvSpPr>
            <a:spLocks noGrp="1" noChangeArrowheads="1"/>
          </p:cNvSpPr>
          <p:nvPr>
            <p:ph type="title"/>
          </p:nvPr>
        </p:nvSpPr>
        <p:spPr/>
        <p:txBody>
          <a:bodyPr/>
          <a:lstStyle/>
          <a:p>
            <a:pPr eaLnBrk="1" hangingPunct="1"/>
            <a:r>
              <a:rPr lang="en-US" sz="2800">
                <a:latin typeface="Arial" charset="0"/>
                <a:ea typeface="ＭＳ Ｐゴシック" charset="0"/>
                <a:cs typeface="ＭＳ Ｐゴシック" charset="0"/>
              </a:rPr>
              <a:t>Adding in Multibody Effects</a:t>
            </a:r>
            <a:br>
              <a:rPr lang="en-US" sz="2800">
                <a:latin typeface="Arial" charset="0"/>
                <a:ea typeface="ＭＳ Ｐゴシック" charset="0"/>
                <a:cs typeface="ＭＳ Ｐゴシック" charset="0"/>
              </a:rPr>
            </a:br>
            <a:r>
              <a:rPr lang="en-US" sz="2800">
                <a:latin typeface="Arial" charset="0"/>
                <a:ea typeface="ＭＳ Ｐゴシック" charset="0"/>
                <a:cs typeface="ＭＳ Ｐゴシック" charset="0"/>
              </a:rPr>
              <a:t>Bond Order Potentials (2)</a:t>
            </a:r>
          </a:p>
        </p:txBody>
      </p:sp>
      <p:graphicFrame>
        <p:nvGraphicFramePr>
          <p:cNvPr id="21507" name="Object 2"/>
          <p:cNvGraphicFramePr>
            <a:graphicFrameLocks noGrp="1" noChangeAspect="1"/>
          </p:cNvGraphicFramePr>
          <p:nvPr>
            <p:ph idx="1"/>
          </p:nvPr>
        </p:nvGraphicFramePr>
        <p:xfrm>
          <a:off x="1920875" y="949325"/>
          <a:ext cx="4895850" cy="966788"/>
        </p:xfrm>
        <a:graphic>
          <a:graphicData uri="http://schemas.openxmlformats.org/presentationml/2006/ole">
            <mc:AlternateContent xmlns:mc="http://schemas.openxmlformats.org/markup-compatibility/2006">
              <mc:Choice xmlns:v="urn:schemas-microsoft-com:vml" Requires="v">
                <p:oleObj name="Equation" r:id="rId3" imgW="2184400" imgH="431800" progId="Equation.DSMT4">
                  <p:embed/>
                </p:oleObj>
              </mc:Choice>
              <mc:Fallback>
                <p:oleObj name="Equation" r:id="rId3" imgW="2184400" imgH="431800" progId="Equation.DSMT4">
                  <p:embed/>
                  <p:pic>
                    <p:nvPicPr>
                      <p:cNvPr id="2150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875" y="949325"/>
                        <a:ext cx="4895850" cy="9667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21508" name="Text Box 4"/>
          <p:cNvSpPr txBox="1">
            <a:spLocks noChangeArrowheads="1"/>
          </p:cNvSpPr>
          <p:nvPr/>
        </p:nvSpPr>
        <p:spPr bwMode="auto">
          <a:xfrm>
            <a:off x="3336925" y="2509838"/>
            <a:ext cx="380424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dirty="0"/>
              <a:t>Z=1, </a:t>
            </a:r>
            <a:r>
              <a:rPr lang="en-US" dirty="0" err="1"/>
              <a:t>E</a:t>
            </a:r>
            <a:r>
              <a:rPr lang="en-US" baseline="-25000" dirty="0" err="1"/>
              <a:t>coh</a:t>
            </a:r>
            <a:r>
              <a:rPr lang="en-US" dirty="0"/>
              <a:t> = </a:t>
            </a:r>
            <a:r>
              <a:rPr lang="en-US" dirty="0">
                <a:latin typeface="Symbol" charset="0"/>
              </a:rPr>
              <a:t>f</a:t>
            </a:r>
            <a:r>
              <a:rPr lang="en-US" dirty="0"/>
              <a:t>(r), </a:t>
            </a:r>
            <a:r>
              <a:rPr lang="en-US" dirty="0" err="1">
                <a:solidFill>
                  <a:srgbClr val="C00000"/>
                </a:solidFill>
              </a:rPr>
              <a:t>E</a:t>
            </a:r>
            <a:r>
              <a:rPr lang="en-US" baseline="-25000" dirty="0" err="1">
                <a:solidFill>
                  <a:srgbClr val="C00000"/>
                </a:solidFill>
              </a:rPr>
              <a:t>coh</a:t>
            </a:r>
            <a:r>
              <a:rPr lang="en-US" dirty="0">
                <a:solidFill>
                  <a:srgbClr val="C00000"/>
                </a:solidFill>
              </a:rPr>
              <a:t>/bond = </a:t>
            </a:r>
            <a:r>
              <a:rPr lang="en-US" dirty="0">
                <a:solidFill>
                  <a:srgbClr val="C00000"/>
                </a:solidFill>
                <a:latin typeface="Symbol" charset="0"/>
              </a:rPr>
              <a:t>f</a:t>
            </a:r>
            <a:r>
              <a:rPr lang="en-US" dirty="0">
                <a:solidFill>
                  <a:srgbClr val="C00000"/>
                </a:solidFill>
              </a:rPr>
              <a:t>(r)</a:t>
            </a:r>
          </a:p>
        </p:txBody>
      </p:sp>
      <p:grpSp>
        <p:nvGrpSpPr>
          <p:cNvPr id="21509" name="Group 5"/>
          <p:cNvGrpSpPr>
            <a:grpSpLocks/>
          </p:cNvGrpSpPr>
          <p:nvPr/>
        </p:nvGrpSpPr>
        <p:grpSpPr bwMode="auto">
          <a:xfrm>
            <a:off x="368300" y="2271713"/>
            <a:ext cx="1930400" cy="750887"/>
            <a:chOff x="232" y="1431"/>
            <a:chExt cx="1216" cy="473"/>
          </a:xfrm>
        </p:grpSpPr>
        <p:sp>
          <p:nvSpPr>
            <p:cNvPr id="21520" name="Oval 6"/>
            <p:cNvSpPr>
              <a:spLocks noChangeArrowheads="1"/>
            </p:cNvSpPr>
            <p:nvPr/>
          </p:nvSpPr>
          <p:spPr bwMode="auto">
            <a:xfrm>
              <a:off x="232" y="1512"/>
              <a:ext cx="384" cy="38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1521" name="Oval 7"/>
            <p:cNvSpPr>
              <a:spLocks noChangeArrowheads="1"/>
            </p:cNvSpPr>
            <p:nvPr/>
          </p:nvSpPr>
          <p:spPr bwMode="auto">
            <a:xfrm>
              <a:off x="1064" y="1520"/>
              <a:ext cx="384" cy="38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1522" name="Line 8"/>
            <p:cNvSpPr>
              <a:spLocks noChangeShapeType="1"/>
            </p:cNvSpPr>
            <p:nvPr/>
          </p:nvSpPr>
          <p:spPr bwMode="auto">
            <a:xfrm>
              <a:off x="416" y="1704"/>
              <a:ext cx="832"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23" name="Text Box 9"/>
            <p:cNvSpPr txBox="1">
              <a:spLocks noChangeArrowheads="1"/>
            </p:cNvSpPr>
            <p:nvPr/>
          </p:nvSpPr>
          <p:spPr bwMode="auto">
            <a:xfrm>
              <a:off x="734" y="1431"/>
              <a:ext cx="164"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r</a:t>
              </a:r>
            </a:p>
          </p:txBody>
        </p:sp>
      </p:grpSp>
      <p:grpSp>
        <p:nvGrpSpPr>
          <p:cNvPr id="21510" name="Group 10"/>
          <p:cNvGrpSpPr>
            <a:grpSpLocks/>
          </p:cNvGrpSpPr>
          <p:nvPr/>
        </p:nvGrpSpPr>
        <p:grpSpPr bwMode="auto">
          <a:xfrm>
            <a:off x="368300" y="3833813"/>
            <a:ext cx="1930400" cy="1843087"/>
            <a:chOff x="232" y="2415"/>
            <a:chExt cx="1216" cy="1161"/>
          </a:xfrm>
        </p:grpSpPr>
        <p:sp>
          <p:nvSpPr>
            <p:cNvPr id="21513" name="Oval 11"/>
            <p:cNvSpPr>
              <a:spLocks noChangeArrowheads="1"/>
            </p:cNvSpPr>
            <p:nvPr/>
          </p:nvSpPr>
          <p:spPr bwMode="auto">
            <a:xfrm>
              <a:off x="656" y="3192"/>
              <a:ext cx="384" cy="38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1514" name="Oval 12"/>
            <p:cNvSpPr>
              <a:spLocks noChangeArrowheads="1"/>
            </p:cNvSpPr>
            <p:nvPr/>
          </p:nvSpPr>
          <p:spPr bwMode="auto">
            <a:xfrm>
              <a:off x="232" y="2496"/>
              <a:ext cx="384" cy="38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1515" name="Oval 13"/>
            <p:cNvSpPr>
              <a:spLocks noChangeArrowheads="1"/>
            </p:cNvSpPr>
            <p:nvPr/>
          </p:nvSpPr>
          <p:spPr bwMode="auto">
            <a:xfrm>
              <a:off x="1064" y="2504"/>
              <a:ext cx="384" cy="38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1516" name="Text Box 14"/>
            <p:cNvSpPr txBox="1">
              <a:spLocks noChangeArrowheads="1"/>
            </p:cNvSpPr>
            <p:nvPr/>
          </p:nvSpPr>
          <p:spPr bwMode="auto">
            <a:xfrm>
              <a:off x="734" y="2415"/>
              <a:ext cx="164"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r</a:t>
              </a:r>
            </a:p>
          </p:txBody>
        </p:sp>
        <p:sp>
          <p:nvSpPr>
            <p:cNvPr id="21517" name="AutoShape 15"/>
            <p:cNvSpPr>
              <a:spLocks noChangeArrowheads="1"/>
            </p:cNvSpPr>
            <p:nvPr/>
          </p:nvSpPr>
          <p:spPr bwMode="auto">
            <a:xfrm rot="10800000">
              <a:off x="392" y="2672"/>
              <a:ext cx="860" cy="744"/>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1518" name="Text Box 16"/>
            <p:cNvSpPr txBox="1">
              <a:spLocks noChangeArrowheads="1"/>
            </p:cNvSpPr>
            <p:nvPr/>
          </p:nvSpPr>
          <p:spPr bwMode="auto">
            <a:xfrm>
              <a:off x="382" y="2983"/>
              <a:ext cx="164"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r</a:t>
              </a:r>
            </a:p>
          </p:txBody>
        </p:sp>
        <p:sp>
          <p:nvSpPr>
            <p:cNvPr id="21519" name="Text Box 17"/>
            <p:cNvSpPr txBox="1">
              <a:spLocks noChangeArrowheads="1"/>
            </p:cNvSpPr>
            <p:nvPr/>
          </p:nvSpPr>
          <p:spPr bwMode="auto">
            <a:xfrm>
              <a:off x="1118" y="2983"/>
              <a:ext cx="164"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1800"/>
                <a:t>r</a:t>
              </a:r>
            </a:p>
          </p:txBody>
        </p:sp>
      </p:grpSp>
      <p:sp>
        <p:nvSpPr>
          <p:cNvPr id="21511" name="Text Box 18"/>
          <p:cNvSpPr txBox="1">
            <a:spLocks noChangeArrowheads="1"/>
          </p:cNvSpPr>
          <p:nvPr/>
        </p:nvSpPr>
        <p:spPr bwMode="auto">
          <a:xfrm>
            <a:off x="3336925" y="4503738"/>
            <a:ext cx="465544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dirty="0"/>
              <a:t>Z=2, </a:t>
            </a:r>
            <a:r>
              <a:rPr lang="en-US" dirty="0" err="1"/>
              <a:t>E</a:t>
            </a:r>
            <a:r>
              <a:rPr lang="en-US" baseline="-25000" dirty="0" err="1"/>
              <a:t>coh</a:t>
            </a:r>
            <a:r>
              <a:rPr lang="en-US" dirty="0"/>
              <a:t> = 3</a:t>
            </a:r>
            <a:r>
              <a:rPr lang="en-US" dirty="0">
                <a:latin typeface="Symbol" charset="0"/>
              </a:rPr>
              <a:t>f</a:t>
            </a:r>
            <a:r>
              <a:rPr lang="en-US" dirty="0"/>
              <a:t>(r)/</a:t>
            </a:r>
            <a:r>
              <a:rPr lang="en-US" dirty="0">
                <a:sym typeface="Symbol" charset="0"/>
              </a:rPr>
              <a:t>2</a:t>
            </a:r>
            <a:r>
              <a:rPr lang="en-US" dirty="0"/>
              <a:t>, </a:t>
            </a:r>
            <a:r>
              <a:rPr lang="en-US" dirty="0" err="1">
                <a:solidFill>
                  <a:srgbClr val="C00000"/>
                </a:solidFill>
              </a:rPr>
              <a:t>E</a:t>
            </a:r>
            <a:r>
              <a:rPr lang="en-US" baseline="-25000" dirty="0" err="1">
                <a:solidFill>
                  <a:srgbClr val="C00000"/>
                </a:solidFill>
              </a:rPr>
              <a:t>coh</a:t>
            </a:r>
            <a:r>
              <a:rPr lang="en-US" dirty="0">
                <a:solidFill>
                  <a:srgbClr val="C00000"/>
                </a:solidFill>
              </a:rPr>
              <a:t>/bond = </a:t>
            </a:r>
            <a:r>
              <a:rPr lang="en-US" dirty="0">
                <a:solidFill>
                  <a:srgbClr val="C00000"/>
                </a:solidFill>
                <a:latin typeface="Symbol" charset="0"/>
              </a:rPr>
              <a:t>f</a:t>
            </a:r>
            <a:r>
              <a:rPr lang="en-US" dirty="0">
                <a:solidFill>
                  <a:srgbClr val="C00000"/>
                </a:solidFill>
              </a:rPr>
              <a:t>(r)/</a:t>
            </a:r>
            <a:r>
              <a:rPr lang="en-US" dirty="0">
                <a:solidFill>
                  <a:srgbClr val="C00000"/>
                </a:solidFill>
                <a:sym typeface="Symbol" charset="0"/>
              </a:rPr>
              <a:t>2</a:t>
            </a:r>
          </a:p>
        </p:txBody>
      </p:sp>
      <p:sp>
        <p:nvSpPr>
          <p:cNvPr id="21512" name="Text Box 19"/>
          <p:cNvSpPr txBox="1">
            <a:spLocks noChangeArrowheads="1"/>
          </p:cNvSpPr>
          <p:nvPr/>
        </p:nvSpPr>
        <p:spPr bwMode="auto">
          <a:xfrm>
            <a:off x="2752725" y="5405438"/>
            <a:ext cx="57705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b="1">
                <a:solidFill>
                  <a:schemeClr val="accent2"/>
                </a:solidFill>
              </a:rPr>
              <a:t>bond energy changes with coordination!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000"/>
          </a:p>
          <a:p>
            <a:pPr eaLnBrk="1" hangingPunct="1"/>
            <a:fld id="{B0573434-2953-ED45-A77A-54DCD7276CDA}" type="slidenum">
              <a:rPr lang="en-US" sz="1000"/>
              <a:pPr eaLnBrk="1" hangingPunct="1"/>
              <a:t>9</a:t>
            </a:fld>
            <a:endParaRPr lang="en-US" sz="1000"/>
          </a:p>
        </p:txBody>
      </p:sp>
      <p:sp>
        <p:nvSpPr>
          <p:cNvPr id="23554" name="Rectangle 2"/>
          <p:cNvSpPr>
            <a:spLocks noGrp="1" noChangeArrowheads="1"/>
          </p:cNvSpPr>
          <p:nvPr>
            <p:ph type="title"/>
          </p:nvPr>
        </p:nvSpPr>
        <p:spPr/>
        <p:txBody>
          <a:bodyPr/>
          <a:lstStyle/>
          <a:p>
            <a:pPr eaLnBrk="1" hangingPunct="1"/>
            <a:r>
              <a:rPr lang="en-US" sz="2800" dirty="0">
                <a:latin typeface="Arial" charset="0"/>
                <a:ea typeface="ＭＳ Ｐゴシック" charset="0"/>
                <a:cs typeface="ＭＳ Ｐゴシック" charset="0"/>
              </a:rPr>
              <a:t>A Multibody Potential For Metals</a:t>
            </a:r>
            <a:br>
              <a:rPr lang="en-US" sz="2800" dirty="0">
                <a:latin typeface="Arial" charset="0"/>
                <a:ea typeface="ＭＳ Ｐゴシック" charset="0"/>
                <a:cs typeface="ＭＳ Ｐゴシック" charset="0"/>
              </a:rPr>
            </a:br>
            <a:r>
              <a:rPr lang="en-US" sz="2800" dirty="0">
                <a:latin typeface="Arial" charset="0"/>
                <a:ea typeface="ＭＳ Ｐゴシック" charset="0"/>
                <a:cs typeface="ＭＳ Ｐゴシック" charset="0"/>
              </a:rPr>
              <a:t>Embedded Atom Method (EAM) (1)</a:t>
            </a:r>
          </a:p>
        </p:txBody>
      </p:sp>
      <p:sp>
        <p:nvSpPr>
          <p:cNvPr id="23555" name="Rectangle 3"/>
          <p:cNvSpPr>
            <a:spLocks noGrp="1" noChangeArrowheads="1"/>
          </p:cNvSpPr>
          <p:nvPr>
            <p:ph type="body" sz="half" idx="1"/>
          </p:nvPr>
        </p:nvSpPr>
        <p:spPr>
          <a:xfrm>
            <a:off x="508000" y="3886199"/>
            <a:ext cx="8128000" cy="2011363"/>
          </a:xfrm>
        </p:spPr>
        <p:txBody>
          <a:bodyPr/>
          <a:lstStyle/>
          <a:p>
            <a:pPr eaLnBrk="1" hangingPunct="1">
              <a:lnSpc>
                <a:spcPct val="80000"/>
              </a:lnSpc>
            </a:pPr>
            <a:r>
              <a:rPr lang="en-US" sz="1800" dirty="0">
                <a:latin typeface="Arial" charset="0"/>
                <a:ea typeface="ＭＳ Ｐゴシック" charset="0"/>
                <a:cs typeface="ＭＳ Ｐゴシック" charset="0"/>
              </a:rPr>
              <a:t>Key new idea: Embedding!</a:t>
            </a:r>
          </a:p>
          <a:p>
            <a:pPr eaLnBrk="1" hangingPunct="1">
              <a:lnSpc>
                <a:spcPct val="80000"/>
              </a:lnSpc>
            </a:pPr>
            <a:endParaRPr lang="en-US" sz="1800" dirty="0">
              <a:latin typeface="Arial" charset="0"/>
              <a:ea typeface="ＭＳ Ｐゴシック" charset="0"/>
              <a:cs typeface="ＭＳ Ｐゴシック" charset="0"/>
            </a:endParaRPr>
          </a:p>
          <a:p>
            <a:pPr eaLnBrk="1" hangingPunct="1">
              <a:lnSpc>
                <a:spcPct val="80000"/>
              </a:lnSpc>
            </a:pPr>
            <a:r>
              <a:rPr lang="en-US" sz="1800" dirty="0">
                <a:latin typeface="Arial" charset="0"/>
                <a:ea typeface="ＭＳ Ｐゴシック" charset="0"/>
                <a:cs typeface="ＭＳ Ｐゴシック" charset="0"/>
              </a:rPr>
              <a:t>Embedding contribution:  </a:t>
            </a:r>
            <a:r>
              <a:rPr lang="en-US" sz="1800" dirty="0">
                <a:solidFill>
                  <a:srgbClr val="C00000"/>
                </a:solidFill>
                <a:latin typeface="Arial" charset="0"/>
                <a:ea typeface="ＭＳ Ｐゴシック" charset="0"/>
                <a:cs typeface="ＭＳ Ｐゴシック" charset="0"/>
              </a:rPr>
              <a:t>each atom is embedded in a host electron gas created by neighboring atoms</a:t>
            </a:r>
            <a:r>
              <a:rPr lang="en-US" sz="1800" dirty="0">
                <a:latin typeface="Arial" charset="0"/>
                <a:ea typeface="ＭＳ Ｐゴシック" charset="0"/>
                <a:cs typeface="ＭＳ Ｐゴシック" charset="0"/>
              </a:rPr>
              <a:t> (Metallic picture)</a:t>
            </a:r>
          </a:p>
          <a:p>
            <a:pPr eaLnBrk="1" hangingPunct="1">
              <a:lnSpc>
                <a:spcPct val="80000"/>
              </a:lnSpc>
            </a:pPr>
            <a:endParaRPr lang="en-US" sz="1800" dirty="0">
              <a:latin typeface="Arial" charset="0"/>
              <a:ea typeface="ＭＳ Ｐゴシック" charset="0"/>
              <a:cs typeface="ＭＳ Ｐゴシック" charset="0"/>
            </a:endParaRPr>
          </a:p>
          <a:p>
            <a:pPr eaLnBrk="1" hangingPunct="1">
              <a:lnSpc>
                <a:spcPct val="80000"/>
              </a:lnSpc>
            </a:pPr>
            <a:r>
              <a:rPr lang="en-US" sz="1800" dirty="0">
                <a:latin typeface="Arial" charset="0"/>
                <a:ea typeface="ＭＳ Ｐゴシック" charset="0"/>
                <a:cs typeface="ＭＳ Ｐゴシック" charset="0"/>
              </a:rPr>
              <a:t>Have to fit </a:t>
            </a:r>
            <a:r>
              <a:rPr lang="en-US" sz="1800" dirty="0" err="1">
                <a:latin typeface="Arial" charset="0"/>
                <a:ea typeface="ＭＳ Ｐゴシック" charset="0"/>
                <a:cs typeface="ＭＳ Ｐゴシック" charset="0"/>
              </a:rPr>
              <a:t>p,G</a:t>
            </a:r>
            <a:r>
              <a:rPr lang="en-US" sz="1800" dirty="0">
                <a:latin typeface="Arial" charset="0"/>
                <a:ea typeface="ＭＳ Ｐゴシック" charset="0"/>
                <a:cs typeface="ＭＳ Ｐゴシック" charset="0"/>
              </a:rPr>
              <a:t>(p), and U(R) to match experimental (or more accurate calculated) data: fit to cohesive energy, vacancy energies, elastic properties, phonon frequencies, etc.</a:t>
            </a:r>
          </a:p>
          <a:p>
            <a:pPr eaLnBrk="1" hangingPunct="1">
              <a:lnSpc>
                <a:spcPct val="80000"/>
              </a:lnSpc>
            </a:pPr>
            <a:endParaRPr lang="en-US" sz="1800" dirty="0">
              <a:latin typeface="Arial" charset="0"/>
              <a:ea typeface="ＭＳ Ｐゴシック" charset="0"/>
              <a:cs typeface="ＭＳ Ｐゴシック" charset="0"/>
            </a:endParaRPr>
          </a:p>
          <a:p>
            <a:pPr eaLnBrk="1" hangingPunct="1">
              <a:lnSpc>
                <a:spcPct val="80000"/>
              </a:lnSpc>
            </a:pPr>
            <a:r>
              <a:rPr lang="en-US" sz="1800" dirty="0">
                <a:latin typeface="Arial" charset="0"/>
                <a:ea typeface="ＭＳ Ｐゴシック" charset="0"/>
                <a:cs typeface="ＭＳ Ｐゴシック" charset="0"/>
              </a:rPr>
              <a:t>Not equivalent to a pair potential (except when G is a linear function) – can be mapped onto bond-order form (I think?)</a:t>
            </a:r>
          </a:p>
        </p:txBody>
      </p:sp>
      <p:graphicFrame>
        <p:nvGraphicFramePr>
          <p:cNvPr id="23556" name="Object 2"/>
          <p:cNvGraphicFramePr>
            <a:graphicFrameLocks noGrp="1" noChangeAspect="1"/>
          </p:cNvGraphicFramePr>
          <p:nvPr>
            <p:ph sz="half" idx="2"/>
          </p:nvPr>
        </p:nvGraphicFramePr>
        <p:xfrm>
          <a:off x="969963" y="1236663"/>
          <a:ext cx="6840537" cy="2533650"/>
        </p:xfrm>
        <a:graphic>
          <a:graphicData uri="http://schemas.openxmlformats.org/presentationml/2006/ole">
            <mc:AlternateContent xmlns:mc="http://schemas.openxmlformats.org/markup-compatibility/2006">
              <mc:Choice xmlns:v="urn:schemas-microsoft-com:vml" Requires="v">
                <p:oleObj name="Equation" r:id="rId3" imgW="4013200" imgH="1485900" progId="Equation.DSMT4">
                  <p:embed/>
                </p:oleObj>
              </mc:Choice>
              <mc:Fallback>
                <p:oleObj name="Equation" r:id="rId3" imgW="4013200" imgH="1485900" progId="Equation.DSMT4">
                  <p:embed/>
                  <p:pic>
                    <p:nvPicPr>
                      <p:cNvPr id="2355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63" y="1236663"/>
                        <a:ext cx="6840537" cy="25336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23557" name="Text Box 6"/>
          <p:cNvSpPr txBox="1">
            <a:spLocks noChangeArrowheads="1"/>
          </p:cNvSpPr>
          <p:nvPr/>
        </p:nvSpPr>
        <p:spPr bwMode="auto">
          <a:xfrm>
            <a:off x="6880225" y="960438"/>
            <a:ext cx="1681163"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r>
              <a:rPr lang="en-US" sz="800">
                <a:solidFill>
                  <a:schemeClr val="accent2"/>
                </a:solidFill>
              </a:rPr>
              <a:t>(Daw, </a:t>
            </a:r>
            <a:r>
              <a:rPr lang="en-US" sz="800" i="1">
                <a:solidFill>
                  <a:schemeClr val="accent2"/>
                </a:solidFill>
              </a:rPr>
              <a:t>et al</a:t>
            </a:r>
            <a:r>
              <a:rPr lang="en-US" sz="800">
                <a:solidFill>
                  <a:schemeClr val="accent2"/>
                </a:solidFill>
              </a:rPr>
              <a:t>., Mat Sci Reports </a:t>
            </a:r>
            <a:r>
              <a:rPr lang="ja-JP" altLang="en-US" sz="800">
                <a:solidFill>
                  <a:schemeClr val="accent2"/>
                </a:solidFill>
              </a:rPr>
              <a:t>’</a:t>
            </a:r>
            <a:r>
              <a:rPr lang="en-US" altLang="ja-JP" sz="800">
                <a:solidFill>
                  <a:schemeClr val="accent2"/>
                </a:solidFill>
              </a:rPr>
              <a:t>93)</a:t>
            </a:r>
            <a:endParaRPr lang="en-US" sz="800">
              <a:solidFill>
                <a:schemeClr val="accent2"/>
              </a:solidFill>
            </a:endParaRP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10266</TotalTime>
  <Words>2465</Words>
  <Application>Microsoft Macintosh PowerPoint</Application>
  <PresentationFormat>On-screen Show (4:3)</PresentationFormat>
  <Paragraphs>286</Paragraphs>
  <Slides>25</Slides>
  <Notes>16</Notes>
  <HiddenSlides>0</HiddenSlides>
  <MMClips>1</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0" baseType="lpstr">
      <vt:lpstr>ＭＳ Ｐゴシック</vt:lpstr>
      <vt:lpstr>Arial</vt:lpstr>
      <vt:lpstr>Symbol</vt:lpstr>
      <vt:lpstr>Default Design</vt:lpstr>
      <vt:lpstr>Equation</vt:lpstr>
      <vt:lpstr>Introduction to Many-Body Potentials</vt:lpstr>
      <vt:lpstr>Outline</vt:lpstr>
      <vt:lpstr>Pair and Many-Body Potentials</vt:lpstr>
      <vt:lpstr>Some Limitations of Pair Potentials Vacancy and Cohesive Energy</vt:lpstr>
      <vt:lpstr>Some Limitations of Pair Potentials Scaling of Cohesive Energy with Coordination Z</vt:lpstr>
      <vt:lpstr>General Challenges for Potentials</vt:lpstr>
      <vt:lpstr>Adding in Multibody Effects Bond Order Potentials (1)</vt:lpstr>
      <vt:lpstr>Adding in Multibody Effects Bond Order Potentials (2)</vt:lpstr>
      <vt:lpstr>A Multibody Potential For Metals Embedded Atom Method (EAM) (1)</vt:lpstr>
      <vt:lpstr>Adding in Multibody Effects  Embedded Atom Method (EAM) (2)</vt:lpstr>
      <vt:lpstr>Pt Binding – Many-Body Effects Modified EAM (MEAM) and DFT</vt:lpstr>
      <vt:lpstr>A State of the Art Potential ReaxFF (H-C, Si-O, Al-O)</vt:lpstr>
      <vt:lpstr>CHARM</vt:lpstr>
      <vt:lpstr>Machine Learning Potentials</vt:lpstr>
      <vt:lpstr>Coarse Grained Potentials</vt:lpstr>
      <vt:lpstr>PowerPoint Presentation</vt:lpstr>
      <vt:lpstr>PowerPoint Presentation</vt:lpstr>
      <vt:lpstr>PowerPoint Presentation</vt:lpstr>
      <vt:lpstr>PowerPoint Presentation</vt:lpstr>
      <vt:lpstr>Speed and Scaling with Potentials</vt:lpstr>
      <vt:lpstr>Summary</vt:lpstr>
      <vt:lpstr>Adding in Charge Transfer Environment Dependent Electrostatics (1)</vt:lpstr>
      <vt:lpstr>Adding in Charge Transfer Environment Dependent Electrostatics (2)</vt:lpstr>
      <vt:lpstr>Charge Optimized Many-Body (COMB) Potentials</vt:lpstr>
      <vt:lpstr>Some Limitations of Pair Potentials Perfect Cauchy Relation </vt:lpstr>
    </vt:vector>
  </TitlesOfParts>
  <Company>UW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ddmorgan</dc:creator>
  <cp:lastModifiedBy>yuan ping</cp:lastModifiedBy>
  <cp:revision>633</cp:revision>
  <dcterms:created xsi:type="dcterms:W3CDTF">2004-09-26T19:54:28Z</dcterms:created>
  <dcterms:modified xsi:type="dcterms:W3CDTF">2024-11-07T16:11:45Z</dcterms:modified>
</cp:coreProperties>
</file>